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9" r:id="rId1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F0F85-882B-4641-B354-53E99B1173DB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0585A-0B4A-4494-A73F-6B76F710D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49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0585A-0B4A-4494-A73F-6B76F710D0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99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astlogistics.a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9370949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25308" y="3681349"/>
            <a:ext cx="4763516" cy="3176650"/>
          </a:xfrm>
          <a:custGeom>
            <a:avLst/>
            <a:gdLst/>
            <a:ahLst/>
            <a:cxnLst/>
            <a:rect l="l" t="t" r="r" b="b"/>
            <a:pathLst>
              <a:path w="4763516" h="3176650">
                <a:moveTo>
                  <a:pt x="4763516" y="0"/>
                </a:moveTo>
                <a:lnTo>
                  <a:pt x="4" y="3176647"/>
                </a:lnTo>
              </a:path>
              <a:path w="4763516" h="3176650">
                <a:moveTo>
                  <a:pt x="4" y="3176647"/>
                </a:moveTo>
                <a:lnTo>
                  <a:pt x="4763516" y="1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81465" y="-8508"/>
            <a:ext cx="3007359" cy="6866508"/>
          </a:xfrm>
          <a:custGeom>
            <a:avLst/>
            <a:gdLst/>
            <a:ahLst/>
            <a:cxnLst/>
            <a:rect l="l" t="t" r="r" b="b"/>
            <a:pathLst>
              <a:path w="3007359" h="6866508">
                <a:moveTo>
                  <a:pt x="3007359" y="8508"/>
                </a:moveTo>
                <a:lnTo>
                  <a:pt x="2043054" y="8508"/>
                </a:lnTo>
                <a:lnTo>
                  <a:pt x="1" y="6866504"/>
                </a:lnTo>
                <a:lnTo>
                  <a:pt x="3007359" y="6866504"/>
                </a:lnTo>
                <a:lnTo>
                  <a:pt x="3007359" y="8508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603486" y="-8508"/>
            <a:ext cx="2588514" cy="6866508"/>
          </a:xfrm>
          <a:custGeom>
            <a:avLst/>
            <a:gdLst/>
            <a:ahLst/>
            <a:cxnLst/>
            <a:rect l="l" t="t" r="r" b="b"/>
            <a:pathLst>
              <a:path w="2588514" h="6866508">
                <a:moveTo>
                  <a:pt x="2588514" y="8508"/>
                </a:moveTo>
                <a:lnTo>
                  <a:pt x="1498" y="8508"/>
                </a:lnTo>
                <a:lnTo>
                  <a:pt x="1209420" y="6866504"/>
                </a:lnTo>
                <a:lnTo>
                  <a:pt x="2588514" y="6866504"/>
                </a:lnTo>
                <a:lnTo>
                  <a:pt x="2588514" y="8508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32291" y="3048000"/>
            <a:ext cx="3259708" cy="3809999"/>
          </a:xfrm>
          <a:custGeom>
            <a:avLst/>
            <a:gdLst/>
            <a:ahLst/>
            <a:cxnLst/>
            <a:rect l="l" t="t" r="r" b="b"/>
            <a:pathLst>
              <a:path w="3259708" h="3809999">
                <a:moveTo>
                  <a:pt x="3259708" y="0"/>
                </a:moveTo>
                <a:lnTo>
                  <a:pt x="1" y="3809997"/>
                </a:lnTo>
                <a:lnTo>
                  <a:pt x="3259708" y="3809997"/>
                </a:lnTo>
                <a:lnTo>
                  <a:pt x="3259708" y="0"/>
                </a:lnTo>
                <a:close/>
              </a:path>
            </a:pathLst>
          </a:custGeom>
          <a:solidFill>
            <a:srgbClr val="A463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334500" y="-8508"/>
            <a:ext cx="2854325" cy="6866508"/>
          </a:xfrm>
          <a:custGeom>
            <a:avLst/>
            <a:gdLst/>
            <a:ahLst/>
            <a:cxnLst/>
            <a:rect l="l" t="t" r="r" b="b"/>
            <a:pathLst>
              <a:path w="2854325" h="6866508">
                <a:moveTo>
                  <a:pt x="2854325" y="8508"/>
                </a:moveTo>
                <a:lnTo>
                  <a:pt x="3061" y="8508"/>
                </a:lnTo>
                <a:lnTo>
                  <a:pt x="2470783" y="6866504"/>
                </a:lnTo>
                <a:lnTo>
                  <a:pt x="2854325" y="6866504"/>
                </a:lnTo>
                <a:lnTo>
                  <a:pt x="2854325" y="8508"/>
                </a:lnTo>
                <a:close/>
              </a:path>
            </a:pathLst>
          </a:custGeom>
          <a:solidFill>
            <a:srgbClr val="7B4A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898759" y="-8508"/>
            <a:ext cx="1290066" cy="6866508"/>
          </a:xfrm>
          <a:custGeom>
            <a:avLst/>
            <a:gdLst/>
            <a:ahLst/>
            <a:cxnLst/>
            <a:rect l="l" t="t" r="r" b="b"/>
            <a:pathLst>
              <a:path w="1290066" h="6866508">
                <a:moveTo>
                  <a:pt x="1290066" y="8508"/>
                </a:moveTo>
                <a:lnTo>
                  <a:pt x="1018419" y="8508"/>
                </a:lnTo>
                <a:lnTo>
                  <a:pt x="0" y="6866504"/>
                </a:lnTo>
                <a:lnTo>
                  <a:pt x="1290066" y="6866504"/>
                </a:lnTo>
                <a:lnTo>
                  <a:pt x="1290066" y="8508"/>
                </a:lnTo>
                <a:close/>
              </a:path>
            </a:pathLst>
          </a:custGeom>
          <a:solidFill>
            <a:srgbClr val="F6C6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939018" y="-8508"/>
            <a:ext cx="1249806" cy="6866508"/>
          </a:xfrm>
          <a:custGeom>
            <a:avLst/>
            <a:gdLst/>
            <a:ahLst/>
            <a:cxnLst/>
            <a:rect l="l" t="t" r="r" b="b"/>
            <a:pathLst>
              <a:path w="1249806" h="6866508">
                <a:moveTo>
                  <a:pt x="1249806" y="8508"/>
                </a:moveTo>
                <a:lnTo>
                  <a:pt x="1374" y="8508"/>
                </a:lnTo>
                <a:lnTo>
                  <a:pt x="1109344" y="6866504"/>
                </a:lnTo>
                <a:lnTo>
                  <a:pt x="1249806" y="6866504"/>
                </a:lnTo>
                <a:lnTo>
                  <a:pt x="1249806" y="8508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71709" y="3589909"/>
            <a:ext cx="1817116" cy="3268090"/>
          </a:xfrm>
          <a:custGeom>
            <a:avLst/>
            <a:gdLst/>
            <a:ahLst/>
            <a:cxnLst/>
            <a:rect l="l" t="t" r="r" b="b"/>
            <a:pathLst>
              <a:path w="1817116" h="3268090">
                <a:moveTo>
                  <a:pt x="1817116" y="0"/>
                </a:moveTo>
                <a:lnTo>
                  <a:pt x="0" y="3268089"/>
                </a:lnTo>
                <a:lnTo>
                  <a:pt x="1817116" y="3268089"/>
                </a:lnTo>
                <a:lnTo>
                  <a:pt x="1817116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370949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25308" y="3681349"/>
            <a:ext cx="4763516" cy="3176650"/>
          </a:xfrm>
          <a:custGeom>
            <a:avLst/>
            <a:gdLst/>
            <a:ahLst/>
            <a:cxnLst/>
            <a:rect l="l" t="t" r="r" b="b"/>
            <a:pathLst>
              <a:path w="4763516" h="3176650">
                <a:moveTo>
                  <a:pt x="4763516" y="0"/>
                </a:moveTo>
                <a:lnTo>
                  <a:pt x="4" y="3176647"/>
                </a:lnTo>
              </a:path>
              <a:path w="4763516" h="3176650">
                <a:moveTo>
                  <a:pt x="4" y="3176647"/>
                </a:moveTo>
                <a:lnTo>
                  <a:pt x="4763516" y="1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81465" y="-8508"/>
            <a:ext cx="3007359" cy="6866508"/>
          </a:xfrm>
          <a:custGeom>
            <a:avLst/>
            <a:gdLst/>
            <a:ahLst/>
            <a:cxnLst/>
            <a:rect l="l" t="t" r="r" b="b"/>
            <a:pathLst>
              <a:path w="3007359" h="6866508">
                <a:moveTo>
                  <a:pt x="3007359" y="8508"/>
                </a:moveTo>
                <a:lnTo>
                  <a:pt x="2043054" y="8508"/>
                </a:lnTo>
                <a:lnTo>
                  <a:pt x="1" y="6866504"/>
                </a:lnTo>
                <a:lnTo>
                  <a:pt x="3007359" y="6866504"/>
                </a:lnTo>
                <a:lnTo>
                  <a:pt x="3007359" y="8508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603486" y="-8508"/>
            <a:ext cx="2588514" cy="6866508"/>
          </a:xfrm>
          <a:custGeom>
            <a:avLst/>
            <a:gdLst/>
            <a:ahLst/>
            <a:cxnLst/>
            <a:rect l="l" t="t" r="r" b="b"/>
            <a:pathLst>
              <a:path w="2588514" h="6866508">
                <a:moveTo>
                  <a:pt x="2588514" y="8508"/>
                </a:moveTo>
                <a:lnTo>
                  <a:pt x="1498" y="8508"/>
                </a:lnTo>
                <a:lnTo>
                  <a:pt x="1209420" y="6866504"/>
                </a:lnTo>
                <a:lnTo>
                  <a:pt x="2588514" y="6866504"/>
                </a:lnTo>
                <a:lnTo>
                  <a:pt x="2588514" y="8508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32291" y="3048000"/>
            <a:ext cx="3259708" cy="3809999"/>
          </a:xfrm>
          <a:custGeom>
            <a:avLst/>
            <a:gdLst/>
            <a:ahLst/>
            <a:cxnLst/>
            <a:rect l="l" t="t" r="r" b="b"/>
            <a:pathLst>
              <a:path w="3259708" h="3809999">
                <a:moveTo>
                  <a:pt x="3259708" y="0"/>
                </a:moveTo>
                <a:lnTo>
                  <a:pt x="1" y="3809997"/>
                </a:lnTo>
                <a:lnTo>
                  <a:pt x="3259708" y="3809997"/>
                </a:lnTo>
                <a:lnTo>
                  <a:pt x="3259708" y="0"/>
                </a:lnTo>
                <a:close/>
              </a:path>
            </a:pathLst>
          </a:custGeom>
          <a:solidFill>
            <a:srgbClr val="A463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334500" y="-8508"/>
            <a:ext cx="2854325" cy="6866508"/>
          </a:xfrm>
          <a:custGeom>
            <a:avLst/>
            <a:gdLst/>
            <a:ahLst/>
            <a:cxnLst/>
            <a:rect l="l" t="t" r="r" b="b"/>
            <a:pathLst>
              <a:path w="2854325" h="6866508">
                <a:moveTo>
                  <a:pt x="2854325" y="8508"/>
                </a:moveTo>
                <a:lnTo>
                  <a:pt x="3061" y="8508"/>
                </a:lnTo>
                <a:lnTo>
                  <a:pt x="2470783" y="6866504"/>
                </a:lnTo>
                <a:lnTo>
                  <a:pt x="2854325" y="6866504"/>
                </a:lnTo>
                <a:lnTo>
                  <a:pt x="2854325" y="8508"/>
                </a:lnTo>
                <a:close/>
              </a:path>
            </a:pathLst>
          </a:custGeom>
          <a:solidFill>
            <a:srgbClr val="7B4A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898759" y="-8508"/>
            <a:ext cx="1290066" cy="6866508"/>
          </a:xfrm>
          <a:custGeom>
            <a:avLst/>
            <a:gdLst/>
            <a:ahLst/>
            <a:cxnLst/>
            <a:rect l="l" t="t" r="r" b="b"/>
            <a:pathLst>
              <a:path w="1290066" h="6866508">
                <a:moveTo>
                  <a:pt x="1290066" y="8508"/>
                </a:moveTo>
                <a:lnTo>
                  <a:pt x="1018419" y="8508"/>
                </a:lnTo>
                <a:lnTo>
                  <a:pt x="0" y="6866504"/>
                </a:lnTo>
                <a:lnTo>
                  <a:pt x="1290066" y="6866504"/>
                </a:lnTo>
                <a:lnTo>
                  <a:pt x="1290066" y="8508"/>
                </a:lnTo>
                <a:close/>
              </a:path>
            </a:pathLst>
          </a:custGeom>
          <a:solidFill>
            <a:srgbClr val="F6C6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939018" y="-8508"/>
            <a:ext cx="1249806" cy="6866508"/>
          </a:xfrm>
          <a:custGeom>
            <a:avLst/>
            <a:gdLst/>
            <a:ahLst/>
            <a:cxnLst/>
            <a:rect l="l" t="t" r="r" b="b"/>
            <a:pathLst>
              <a:path w="1249806" h="6866508">
                <a:moveTo>
                  <a:pt x="1249806" y="8508"/>
                </a:moveTo>
                <a:lnTo>
                  <a:pt x="1374" y="8508"/>
                </a:lnTo>
                <a:lnTo>
                  <a:pt x="1109344" y="6866504"/>
                </a:lnTo>
                <a:lnTo>
                  <a:pt x="1249806" y="6866504"/>
                </a:lnTo>
                <a:lnTo>
                  <a:pt x="1249806" y="8508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371709" y="3589909"/>
            <a:ext cx="1817116" cy="3268090"/>
          </a:xfrm>
          <a:custGeom>
            <a:avLst/>
            <a:gdLst/>
            <a:ahLst/>
            <a:cxnLst/>
            <a:rect l="l" t="t" r="r" b="b"/>
            <a:pathLst>
              <a:path w="1817116" h="3268090">
                <a:moveTo>
                  <a:pt x="1817116" y="0"/>
                </a:moveTo>
                <a:lnTo>
                  <a:pt x="0" y="3268089"/>
                </a:lnTo>
                <a:lnTo>
                  <a:pt x="1817116" y="3268089"/>
                </a:lnTo>
                <a:lnTo>
                  <a:pt x="1817116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80741" y="3868572"/>
            <a:ext cx="4673600" cy="2429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013200"/>
            <a:ext cx="448729" cy="2844799"/>
          </a:xfrm>
          <a:custGeom>
            <a:avLst/>
            <a:gdLst/>
            <a:ahLst/>
            <a:cxnLst/>
            <a:rect l="l" t="t" r="r" b="b"/>
            <a:pathLst>
              <a:path w="448729" h="2844799">
                <a:moveTo>
                  <a:pt x="0" y="0"/>
                </a:moveTo>
                <a:lnTo>
                  <a:pt x="0" y="2844798"/>
                </a:lnTo>
                <a:lnTo>
                  <a:pt x="448728" y="2844798"/>
                </a:lnTo>
                <a:lnTo>
                  <a:pt x="0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842594" cy="5666155"/>
          </a:xfrm>
          <a:custGeom>
            <a:avLst/>
            <a:gdLst/>
            <a:ahLst/>
            <a:cxnLst/>
            <a:rect l="l" t="t" r="r" b="b"/>
            <a:pathLst>
              <a:path w="842594" h="5666155">
                <a:moveTo>
                  <a:pt x="842594" y="0"/>
                </a:moveTo>
                <a:lnTo>
                  <a:pt x="0" y="0"/>
                </a:lnTo>
                <a:lnTo>
                  <a:pt x="0" y="5666155"/>
                </a:lnTo>
                <a:lnTo>
                  <a:pt x="842594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6441" y="476351"/>
            <a:ext cx="6557899" cy="8577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482649" y="1856222"/>
            <a:ext cx="1327351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795"/>
              </a:lnSpc>
              <a:spcBef>
                <a:spcPts val="289"/>
              </a:spcBef>
            </a:pPr>
            <a:r>
              <a:rPr sz="9000" spc="-229" baseline="1449" dirty="0" smtClean="0">
                <a:solidFill>
                  <a:srgbClr val="001F5F"/>
                </a:solidFill>
                <a:latin typeface="Times New Roman"/>
                <a:cs typeface="Times New Roman"/>
              </a:rPr>
              <a:t>F</a:t>
            </a:r>
            <a:r>
              <a:rPr sz="9000" spc="0" baseline="1449" dirty="0" smtClean="0">
                <a:solidFill>
                  <a:srgbClr val="001F5F"/>
                </a:solidFill>
                <a:latin typeface="Times New Roman"/>
                <a:cs typeface="Times New Roman"/>
              </a:rPr>
              <a:t>as</a:t>
            </a:r>
            <a:r>
              <a:rPr lang="en-US" sz="9000" spc="0" baseline="1449" dirty="0" smtClean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endParaRPr sz="6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10000" y="1871118"/>
            <a:ext cx="2874704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795"/>
              </a:lnSpc>
              <a:spcBef>
                <a:spcPts val="289"/>
              </a:spcBef>
            </a:pPr>
            <a:r>
              <a:rPr sz="9000" spc="0" baseline="1449" dirty="0" smtClean="0">
                <a:solidFill>
                  <a:srgbClr val="001F5F"/>
                </a:solidFill>
                <a:latin typeface="Times New Roman"/>
                <a:cs typeface="Times New Roman"/>
              </a:rPr>
              <a:t>Logistics</a:t>
            </a:r>
            <a:endParaRPr sz="6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52306" y="1856222"/>
            <a:ext cx="2119928" cy="787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795"/>
              </a:lnSpc>
              <a:spcBef>
                <a:spcPts val="289"/>
              </a:spcBef>
            </a:pPr>
            <a:r>
              <a:rPr sz="9000" spc="0" baseline="1449" dirty="0" smtClean="0">
                <a:solidFill>
                  <a:srgbClr val="001F5F"/>
                </a:solidFill>
                <a:latin typeface="Times New Roman"/>
                <a:cs typeface="Times New Roman"/>
              </a:rPr>
              <a:t>L.L.C</a:t>
            </a:r>
            <a:endParaRPr sz="6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06854" y="2927096"/>
            <a:ext cx="7133146" cy="241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55"/>
              </a:lnSpc>
              <a:spcBef>
                <a:spcPts val="92"/>
              </a:spcBef>
            </a:pPr>
            <a:r>
              <a:rPr sz="1700" spc="4" dirty="0" smtClean="0">
                <a:solidFill>
                  <a:srgbClr val="7E7E7E"/>
                </a:solidFill>
                <a:latin typeface="Trebuchet MS"/>
                <a:cs typeface="Trebuchet MS"/>
              </a:rPr>
              <a:t>F</a:t>
            </a:r>
            <a:r>
              <a:rPr sz="1700" spc="0" dirty="0" smtClean="0">
                <a:solidFill>
                  <a:srgbClr val="7E7E7E"/>
                </a:solidFill>
                <a:latin typeface="Trebuchet MS"/>
                <a:cs typeface="Trebuchet MS"/>
              </a:rPr>
              <a:t>r</a:t>
            </a:r>
            <a:r>
              <a:rPr sz="1700" spc="-4" dirty="0" smtClean="0">
                <a:solidFill>
                  <a:srgbClr val="7E7E7E"/>
                </a:solidFill>
                <a:latin typeface="Trebuchet MS"/>
                <a:cs typeface="Trebuchet MS"/>
              </a:rPr>
              <a:t>ei</a:t>
            </a:r>
            <a:r>
              <a:rPr sz="1700" spc="0" dirty="0" smtClean="0">
                <a:solidFill>
                  <a:srgbClr val="7E7E7E"/>
                </a:solidFill>
                <a:latin typeface="Trebuchet MS"/>
                <a:cs typeface="Trebuchet MS"/>
              </a:rPr>
              <a:t>ght</a:t>
            </a:r>
            <a:r>
              <a:rPr sz="1700" spc="-9" dirty="0" smtClean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700" spc="4" dirty="0" smtClean="0">
                <a:solidFill>
                  <a:srgbClr val="7E7E7E"/>
                </a:solidFill>
                <a:latin typeface="Trebuchet MS"/>
                <a:cs typeface="Trebuchet MS"/>
              </a:rPr>
              <a:t>F</a:t>
            </a:r>
            <a:r>
              <a:rPr sz="1700" spc="0" dirty="0" smtClean="0">
                <a:solidFill>
                  <a:srgbClr val="7E7E7E"/>
                </a:solidFill>
                <a:latin typeface="Trebuchet MS"/>
                <a:cs typeface="Trebuchet MS"/>
              </a:rPr>
              <a:t>o</a:t>
            </a:r>
            <a:r>
              <a:rPr sz="1700" spc="-4" dirty="0" smtClean="0">
                <a:solidFill>
                  <a:srgbClr val="7E7E7E"/>
                </a:solidFill>
                <a:latin typeface="Trebuchet MS"/>
                <a:cs typeface="Trebuchet MS"/>
              </a:rPr>
              <a:t>r</a:t>
            </a:r>
            <a:r>
              <a:rPr sz="1700" spc="0" dirty="0" smtClean="0">
                <a:solidFill>
                  <a:srgbClr val="7E7E7E"/>
                </a:solidFill>
                <a:latin typeface="Trebuchet MS"/>
                <a:cs typeface="Trebuchet MS"/>
              </a:rPr>
              <a:t>w</a:t>
            </a:r>
            <a:r>
              <a:rPr sz="1700" spc="9" dirty="0" smtClean="0">
                <a:solidFill>
                  <a:srgbClr val="7E7E7E"/>
                </a:solidFill>
                <a:latin typeface="Trebuchet MS"/>
                <a:cs typeface="Trebuchet MS"/>
              </a:rPr>
              <a:t>a</a:t>
            </a:r>
            <a:r>
              <a:rPr sz="1700" spc="0" dirty="0" smtClean="0">
                <a:solidFill>
                  <a:srgbClr val="7E7E7E"/>
                </a:solidFill>
                <a:latin typeface="Trebuchet MS"/>
                <a:cs typeface="Trebuchet MS"/>
              </a:rPr>
              <a:t>rd</a:t>
            </a:r>
            <a:r>
              <a:rPr sz="1700" spc="-9" dirty="0" smtClean="0">
                <a:solidFill>
                  <a:srgbClr val="7E7E7E"/>
                </a:solidFill>
                <a:latin typeface="Trebuchet MS"/>
                <a:cs typeface="Trebuchet MS"/>
              </a:rPr>
              <a:t>i</a:t>
            </a:r>
            <a:r>
              <a:rPr sz="1700" spc="4" dirty="0" smtClean="0">
                <a:solidFill>
                  <a:srgbClr val="7E7E7E"/>
                </a:solidFill>
                <a:latin typeface="Trebuchet MS"/>
                <a:cs typeface="Trebuchet MS"/>
              </a:rPr>
              <a:t>n</a:t>
            </a:r>
            <a:r>
              <a:rPr sz="1700" spc="0" dirty="0" smtClean="0">
                <a:solidFill>
                  <a:srgbClr val="7E7E7E"/>
                </a:solidFill>
                <a:latin typeface="Trebuchet MS"/>
                <a:cs typeface="Trebuchet MS"/>
              </a:rPr>
              <a:t>g,</a:t>
            </a:r>
            <a:r>
              <a:rPr sz="1700" spc="-69" dirty="0" smtClean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700" spc="-200" dirty="0" smtClean="0">
                <a:solidFill>
                  <a:srgbClr val="7E7E7E"/>
                </a:solidFill>
                <a:latin typeface="Trebuchet MS"/>
                <a:cs typeface="Trebuchet MS"/>
              </a:rPr>
              <a:t>T</a:t>
            </a:r>
            <a:r>
              <a:rPr sz="1700" spc="0" dirty="0" smtClean="0">
                <a:solidFill>
                  <a:srgbClr val="7E7E7E"/>
                </a:solidFill>
                <a:latin typeface="Trebuchet MS"/>
                <a:cs typeface="Trebuchet MS"/>
              </a:rPr>
              <a:t>ra</a:t>
            </a:r>
            <a:r>
              <a:rPr sz="1700" spc="4" dirty="0" smtClean="0">
                <a:solidFill>
                  <a:srgbClr val="7E7E7E"/>
                </a:solidFill>
                <a:latin typeface="Trebuchet MS"/>
                <a:cs typeface="Trebuchet MS"/>
              </a:rPr>
              <a:t>n</a:t>
            </a:r>
            <a:r>
              <a:rPr sz="1700" spc="-4" dirty="0" smtClean="0">
                <a:solidFill>
                  <a:srgbClr val="7E7E7E"/>
                </a:solidFill>
                <a:latin typeface="Trebuchet MS"/>
                <a:cs typeface="Trebuchet MS"/>
              </a:rPr>
              <a:t>s</a:t>
            </a:r>
            <a:r>
              <a:rPr sz="1700" spc="0" dirty="0" smtClean="0">
                <a:solidFill>
                  <a:srgbClr val="7E7E7E"/>
                </a:solidFill>
                <a:latin typeface="Trebuchet MS"/>
                <a:cs typeface="Trebuchet MS"/>
              </a:rPr>
              <a:t>po</a:t>
            </a:r>
            <a:r>
              <a:rPr sz="1700" spc="-4" dirty="0" smtClean="0">
                <a:solidFill>
                  <a:srgbClr val="7E7E7E"/>
                </a:solidFill>
                <a:latin typeface="Trebuchet MS"/>
                <a:cs typeface="Trebuchet MS"/>
              </a:rPr>
              <a:t>r</a:t>
            </a:r>
            <a:r>
              <a:rPr sz="1700" spc="0" dirty="0" smtClean="0">
                <a:solidFill>
                  <a:srgbClr val="7E7E7E"/>
                </a:solidFill>
                <a:latin typeface="Trebuchet MS"/>
                <a:cs typeface="Trebuchet MS"/>
              </a:rPr>
              <a:t>tat</a:t>
            </a:r>
            <a:r>
              <a:rPr sz="1700" spc="-9" dirty="0" smtClean="0">
                <a:solidFill>
                  <a:srgbClr val="7E7E7E"/>
                </a:solidFill>
                <a:latin typeface="Trebuchet MS"/>
                <a:cs typeface="Trebuchet MS"/>
              </a:rPr>
              <a:t>i</a:t>
            </a:r>
            <a:r>
              <a:rPr sz="1700" spc="0" dirty="0" smtClean="0">
                <a:solidFill>
                  <a:srgbClr val="7E7E7E"/>
                </a:solidFill>
                <a:latin typeface="Trebuchet MS"/>
                <a:cs typeface="Trebuchet MS"/>
              </a:rPr>
              <a:t>on,</a:t>
            </a:r>
            <a:r>
              <a:rPr sz="1700" spc="-9" dirty="0" smtClean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700" spc="0" dirty="0" smtClean="0">
                <a:solidFill>
                  <a:srgbClr val="7E7E7E"/>
                </a:solidFill>
                <a:latin typeface="Trebuchet MS"/>
                <a:cs typeface="Trebuchet MS"/>
              </a:rPr>
              <a:t>C</a:t>
            </a:r>
            <a:r>
              <a:rPr sz="1700" spc="4" dirty="0" smtClean="0">
                <a:solidFill>
                  <a:srgbClr val="7E7E7E"/>
                </a:solidFill>
                <a:latin typeface="Trebuchet MS"/>
                <a:cs typeface="Trebuchet MS"/>
              </a:rPr>
              <a:t>u</a:t>
            </a:r>
            <a:r>
              <a:rPr sz="1700" spc="-4" dirty="0" smtClean="0">
                <a:solidFill>
                  <a:srgbClr val="7E7E7E"/>
                </a:solidFill>
                <a:latin typeface="Trebuchet MS"/>
                <a:cs typeface="Trebuchet MS"/>
              </a:rPr>
              <a:t>s</a:t>
            </a:r>
            <a:r>
              <a:rPr sz="1700" spc="0" dirty="0" smtClean="0">
                <a:solidFill>
                  <a:srgbClr val="7E7E7E"/>
                </a:solidFill>
                <a:latin typeface="Trebuchet MS"/>
                <a:cs typeface="Trebuchet MS"/>
              </a:rPr>
              <a:t>t</a:t>
            </a:r>
            <a:r>
              <a:rPr sz="1700" spc="-4" dirty="0" smtClean="0">
                <a:solidFill>
                  <a:srgbClr val="7E7E7E"/>
                </a:solidFill>
                <a:latin typeface="Trebuchet MS"/>
                <a:cs typeface="Trebuchet MS"/>
              </a:rPr>
              <a:t>o</a:t>
            </a:r>
            <a:r>
              <a:rPr sz="1700" spc="0" dirty="0" smtClean="0">
                <a:solidFill>
                  <a:srgbClr val="7E7E7E"/>
                </a:solidFill>
                <a:latin typeface="Trebuchet MS"/>
                <a:cs typeface="Trebuchet MS"/>
              </a:rPr>
              <a:t>m</a:t>
            </a:r>
            <a:r>
              <a:rPr sz="1700" spc="-19" dirty="0" smtClean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700" spc="0" dirty="0" smtClean="0">
                <a:solidFill>
                  <a:srgbClr val="7E7E7E"/>
                </a:solidFill>
                <a:latin typeface="Trebuchet MS"/>
                <a:cs typeface="Trebuchet MS"/>
              </a:rPr>
              <a:t>Cleara</a:t>
            </a:r>
            <a:r>
              <a:rPr sz="1700" spc="4" dirty="0" smtClean="0">
                <a:solidFill>
                  <a:srgbClr val="7E7E7E"/>
                </a:solidFill>
                <a:latin typeface="Trebuchet MS"/>
                <a:cs typeface="Trebuchet MS"/>
              </a:rPr>
              <a:t>n</a:t>
            </a:r>
            <a:r>
              <a:rPr sz="1700" spc="0" dirty="0" smtClean="0">
                <a:solidFill>
                  <a:srgbClr val="7E7E7E"/>
                </a:solidFill>
                <a:latin typeface="Trebuchet MS"/>
                <a:cs typeface="Trebuchet MS"/>
              </a:rPr>
              <a:t>c</a:t>
            </a:r>
            <a:r>
              <a:rPr sz="1700" spc="-9" dirty="0" smtClean="0">
                <a:solidFill>
                  <a:srgbClr val="7E7E7E"/>
                </a:solidFill>
                <a:latin typeface="Trebuchet MS"/>
                <a:cs typeface="Trebuchet MS"/>
              </a:rPr>
              <a:t>e</a:t>
            </a:r>
            <a:r>
              <a:rPr sz="1700" spc="0" dirty="0" smtClean="0">
                <a:solidFill>
                  <a:srgbClr val="7E7E7E"/>
                </a:solidFill>
                <a:latin typeface="Trebuchet MS"/>
                <a:cs typeface="Trebuchet MS"/>
              </a:rPr>
              <a:t>,</a:t>
            </a:r>
            <a:r>
              <a:rPr sz="1700" spc="-44" dirty="0" smtClean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700" spc="0" dirty="0" smtClean="0">
                <a:solidFill>
                  <a:srgbClr val="7E7E7E"/>
                </a:solidFill>
                <a:latin typeface="Trebuchet MS"/>
                <a:cs typeface="Trebuchet MS"/>
              </a:rPr>
              <a:t>Log</a:t>
            </a:r>
            <a:r>
              <a:rPr sz="1700" spc="-9" dirty="0" smtClean="0">
                <a:solidFill>
                  <a:srgbClr val="7E7E7E"/>
                </a:solidFill>
                <a:latin typeface="Trebuchet MS"/>
                <a:cs typeface="Trebuchet MS"/>
              </a:rPr>
              <a:t>i</a:t>
            </a:r>
            <a:r>
              <a:rPr sz="1700" spc="-4" dirty="0" smtClean="0">
                <a:solidFill>
                  <a:srgbClr val="7E7E7E"/>
                </a:solidFill>
                <a:latin typeface="Trebuchet MS"/>
                <a:cs typeface="Trebuchet MS"/>
              </a:rPr>
              <a:t>s</a:t>
            </a:r>
            <a:r>
              <a:rPr sz="1700" spc="0" dirty="0" smtClean="0">
                <a:solidFill>
                  <a:srgbClr val="7E7E7E"/>
                </a:solidFill>
                <a:latin typeface="Trebuchet MS"/>
                <a:cs typeface="Trebuchet MS"/>
              </a:rPr>
              <a:t>t</a:t>
            </a:r>
            <a:r>
              <a:rPr sz="1700" spc="-9" dirty="0" smtClean="0">
                <a:solidFill>
                  <a:srgbClr val="7E7E7E"/>
                </a:solidFill>
                <a:latin typeface="Trebuchet MS"/>
                <a:cs typeface="Trebuchet MS"/>
              </a:rPr>
              <a:t>i</a:t>
            </a:r>
            <a:r>
              <a:rPr sz="1700" spc="0" dirty="0" smtClean="0">
                <a:solidFill>
                  <a:srgbClr val="7E7E7E"/>
                </a:solidFill>
                <a:latin typeface="Trebuchet MS"/>
                <a:cs typeface="Trebuchet MS"/>
              </a:rPr>
              <a:t>cs</a:t>
            </a:r>
            <a:r>
              <a:rPr sz="1700" spc="14" dirty="0" smtClean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700" spc="0" dirty="0" smtClean="0">
                <a:solidFill>
                  <a:srgbClr val="7E7E7E"/>
                </a:solidFill>
                <a:latin typeface="Trebuchet MS"/>
                <a:cs typeface="Trebuchet MS"/>
              </a:rPr>
              <a:t>S</a:t>
            </a:r>
            <a:r>
              <a:rPr sz="1700" spc="-9" dirty="0" smtClean="0">
                <a:solidFill>
                  <a:srgbClr val="7E7E7E"/>
                </a:solidFill>
                <a:latin typeface="Trebuchet MS"/>
                <a:cs typeface="Trebuchet MS"/>
              </a:rPr>
              <a:t>e</a:t>
            </a:r>
            <a:r>
              <a:rPr sz="1700" spc="0" dirty="0" smtClean="0">
                <a:solidFill>
                  <a:srgbClr val="7E7E7E"/>
                </a:solidFill>
                <a:latin typeface="Trebuchet MS"/>
                <a:cs typeface="Trebuchet MS"/>
              </a:rPr>
              <a:t>rvi</a:t>
            </a:r>
            <a:r>
              <a:rPr sz="1700" spc="-4" dirty="0" smtClean="0">
                <a:solidFill>
                  <a:srgbClr val="7E7E7E"/>
                </a:solidFill>
                <a:latin typeface="Trebuchet MS"/>
                <a:cs typeface="Trebuchet MS"/>
              </a:rPr>
              <a:t>c</a:t>
            </a:r>
            <a:r>
              <a:rPr sz="1700" spc="0" dirty="0" smtClean="0">
                <a:solidFill>
                  <a:srgbClr val="7E7E7E"/>
                </a:solidFill>
                <a:latin typeface="Trebuchet MS"/>
                <a:cs typeface="Trebuchet MS"/>
              </a:rPr>
              <a:t>es</a:t>
            </a:r>
            <a:endParaRPr sz="1700" dirty="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56310" y="6112711"/>
            <a:ext cx="195044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u="heavy" spc="0" dirty="0" smtClean="0">
                <a:solidFill>
                  <a:srgbClr val="AC1F1F"/>
                </a:solidFill>
                <a:latin typeface="Times New Roman"/>
                <a:cs typeface="Times New Roman"/>
                <a:hlinkClick r:id="rId4"/>
              </a:rPr>
              <a:t>w</a:t>
            </a:r>
            <a:r>
              <a:rPr sz="1800" u="heavy" spc="-4" dirty="0" smtClean="0">
                <a:solidFill>
                  <a:srgbClr val="AC1F1F"/>
                </a:solidFill>
                <a:latin typeface="Times New Roman"/>
                <a:cs typeface="Times New Roman"/>
                <a:hlinkClick r:id="rId4"/>
              </a:rPr>
              <a:t>w</a:t>
            </a:r>
            <a:r>
              <a:rPr sz="1800" u="heavy" spc="-125" dirty="0" smtClean="0">
                <a:solidFill>
                  <a:srgbClr val="AC1F1F"/>
                </a:solidFill>
                <a:latin typeface="Times New Roman"/>
                <a:cs typeface="Times New Roman"/>
                <a:hlinkClick r:id="rId4"/>
              </a:rPr>
              <a:t>w</a:t>
            </a:r>
            <a:r>
              <a:rPr sz="1800" u="heavy" spc="4" dirty="0" smtClean="0">
                <a:solidFill>
                  <a:srgbClr val="AC1F1F"/>
                </a:solidFill>
                <a:latin typeface="Times New Roman"/>
                <a:cs typeface="Times New Roman"/>
                <a:hlinkClick r:id="rId4"/>
              </a:rPr>
              <a:t>.</a:t>
            </a:r>
            <a:r>
              <a:rPr sz="1800" u="heavy" spc="0" dirty="0" smtClean="0">
                <a:solidFill>
                  <a:srgbClr val="AC1F1F"/>
                </a:solidFill>
                <a:latin typeface="Times New Roman"/>
                <a:cs typeface="Times New Roman"/>
                <a:hlinkClick r:id="rId4"/>
              </a:rPr>
              <a:t>fast</a:t>
            </a:r>
            <a:r>
              <a:rPr sz="1800" u="heavy" spc="4" dirty="0" smtClean="0">
                <a:solidFill>
                  <a:srgbClr val="AC1F1F"/>
                </a:solidFill>
                <a:latin typeface="Times New Roman"/>
                <a:cs typeface="Times New Roman"/>
                <a:hlinkClick r:id="rId4"/>
              </a:rPr>
              <a:t>l</a:t>
            </a:r>
            <a:r>
              <a:rPr sz="1800" u="heavy" spc="0" dirty="0" smtClean="0">
                <a:solidFill>
                  <a:srgbClr val="AC1F1F"/>
                </a:solidFill>
                <a:latin typeface="Times New Roman"/>
                <a:cs typeface="Times New Roman"/>
                <a:hlinkClick r:id="rId4"/>
              </a:rPr>
              <a:t>ogist</a:t>
            </a:r>
            <a:r>
              <a:rPr sz="1800" u="heavy" spc="4" dirty="0" smtClean="0">
                <a:solidFill>
                  <a:srgbClr val="AC1F1F"/>
                </a:solidFill>
                <a:latin typeface="Times New Roman"/>
                <a:cs typeface="Times New Roman"/>
                <a:hlinkClick r:id="rId4"/>
              </a:rPr>
              <a:t>i</a:t>
            </a:r>
            <a:r>
              <a:rPr sz="1800" u="heavy" spc="0" dirty="0" smtClean="0">
                <a:solidFill>
                  <a:srgbClr val="AC1F1F"/>
                </a:solidFill>
                <a:latin typeface="Times New Roman"/>
                <a:cs typeface="Times New Roman"/>
                <a:hlinkClick r:id="rId4"/>
              </a:rPr>
              <a:t>cs</a:t>
            </a:r>
            <a:r>
              <a:rPr sz="1800" u="heavy" spc="4" dirty="0" smtClean="0">
                <a:solidFill>
                  <a:srgbClr val="AC1F1F"/>
                </a:solidFill>
                <a:latin typeface="Times New Roman"/>
                <a:cs typeface="Times New Roman"/>
                <a:hlinkClick r:id="rId4"/>
              </a:rPr>
              <a:t>.</a:t>
            </a:r>
            <a:r>
              <a:rPr sz="1800" u="heavy" spc="0" dirty="0" smtClean="0">
                <a:solidFill>
                  <a:srgbClr val="AC1F1F"/>
                </a:solidFill>
                <a:latin typeface="Times New Roman"/>
                <a:cs typeface="Times New Roman"/>
                <a:hlinkClick r:id="rId4"/>
              </a:rPr>
              <a:t>ae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05000" y="1735492"/>
            <a:ext cx="826812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000" spc="-4" dirty="0" smtClean="0">
                <a:solidFill>
                  <a:srgbClr val="7E7E7E"/>
                </a:solidFill>
                <a:latin typeface="Tw Cen MT Condensed Extra Bold" panose="020B0803020202020204" pitchFamily="34" charset="0"/>
                <a:cs typeface="Trebuchet MS"/>
              </a:rPr>
              <a:t>Behind every great </a:t>
            </a:r>
            <a:r>
              <a:rPr lang="en-US" sz="2000" spc="-4" dirty="0">
                <a:solidFill>
                  <a:srgbClr val="7E7E7E"/>
                </a:solidFill>
                <a:latin typeface="Tw Cen MT Condensed Extra Bold" panose="020B0803020202020204" pitchFamily="34" charset="0"/>
                <a:cs typeface="Trebuchet MS"/>
              </a:rPr>
              <a:t>leader company there was an even greater logistician….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9370949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25308" y="3681349"/>
            <a:ext cx="4763516" cy="3176650"/>
          </a:xfrm>
          <a:custGeom>
            <a:avLst/>
            <a:gdLst/>
            <a:ahLst/>
            <a:cxnLst/>
            <a:rect l="l" t="t" r="r" b="b"/>
            <a:pathLst>
              <a:path w="4763516" h="3176650">
                <a:moveTo>
                  <a:pt x="4763516" y="0"/>
                </a:moveTo>
                <a:lnTo>
                  <a:pt x="4" y="3176647"/>
                </a:lnTo>
              </a:path>
              <a:path w="4763516" h="3176650">
                <a:moveTo>
                  <a:pt x="4" y="3176647"/>
                </a:moveTo>
                <a:lnTo>
                  <a:pt x="4763516" y="1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81465" y="-8508"/>
            <a:ext cx="3007359" cy="6866508"/>
          </a:xfrm>
          <a:custGeom>
            <a:avLst/>
            <a:gdLst/>
            <a:ahLst/>
            <a:cxnLst/>
            <a:rect l="l" t="t" r="r" b="b"/>
            <a:pathLst>
              <a:path w="3007359" h="6866508">
                <a:moveTo>
                  <a:pt x="3007359" y="8508"/>
                </a:moveTo>
                <a:lnTo>
                  <a:pt x="2043054" y="8508"/>
                </a:lnTo>
                <a:lnTo>
                  <a:pt x="1" y="6866504"/>
                </a:lnTo>
                <a:lnTo>
                  <a:pt x="3007359" y="6866504"/>
                </a:lnTo>
                <a:lnTo>
                  <a:pt x="3007359" y="8508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603486" y="-8508"/>
            <a:ext cx="2588514" cy="6866508"/>
          </a:xfrm>
          <a:custGeom>
            <a:avLst/>
            <a:gdLst/>
            <a:ahLst/>
            <a:cxnLst/>
            <a:rect l="l" t="t" r="r" b="b"/>
            <a:pathLst>
              <a:path w="2588514" h="6866508">
                <a:moveTo>
                  <a:pt x="2588514" y="8508"/>
                </a:moveTo>
                <a:lnTo>
                  <a:pt x="1498" y="8508"/>
                </a:lnTo>
                <a:lnTo>
                  <a:pt x="1209420" y="6866504"/>
                </a:lnTo>
                <a:lnTo>
                  <a:pt x="2588514" y="6866504"/>
                </a:lnTo>
                <a:lnTo>
                  <a:pt x="2588514" y="8508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32291" y="3048000"/>
            <a:ext cx="3259708" cy="3809999"/>
          </a:xfrm>
          <a:custGeom>
            <a:avLst/>
            <a:gdLst/>
            <a:ahLst/>
            <a:cxnLst/>
            <a:rect l="l" t="t" r="r" b="b"/>
            <a:pathLst>
              <a:path w="3259708" h="3809999">
                <a:moveTo>
                  <a:pt x="3259708" y="0"/>
                </a:moveTo>
                <a:lnTo>
                  <a:pt x="1" y="3809997"/>
                </a:lnTo>
                <a:lnTo>
                  <a:pt x="3259708" y="3809997"/>
                </a:lnTo>
                <a:lnTo>
                  <a:pt x="3259708" y="0"/>
                </a:lnTo>
                <a:close/>
              </a:path>
            </a:pathLst>
          </a:custGeom>
          <a:solidFill>
            <a:srgbClr val="A463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34500" y="-8508"/>
            <a:ext cx="2854325" cy="6866508"/>
          </a:xfrm>
          <a:custGeom>
            <a:avLst/>
            <a:gdLst/>
            <a:ahLst/>
            <a:cxnLst/>
            <a:rect l="l" t="t" r="r" b="b"/>
            <a:pathLst>
              <a:path w="2854325" h="6866508">
                <a:moveTo>
                  <a:pt x="2854325" y="8508"/>
                </a:moveTo>
                <a:lnTo>
                  <a:pt x="3061" y="8508"/>
                </a:lnTo>
                <a:lnTo>
                  <a:pt x="2470783" y="6866504"/>
                </a:lnTo>
                <a:lnTo>
                  <a:pt x="2854325" y="6866504"/>
                </a:lnTo>
                <a:lnTo>
                  <a:pt x="2854325" y="8508"/>
                </a:lnTo>
                <a:close/>
              </a:path>
            </a:pathLst>
          </a:custGeom>
          <a:solidFill>
            <a:srgbClr val="7B4A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898759" y="-8508"/>
            <a:ext cx="1290066" cy="6866508"/>
          </a:xfrm>
          <a:custGeom>
            <a:avLst/>
            <a:gdLst/>
            <a:ahLst/>
            <a:cxnLst/>
            <a:rect l="l" t="t" r="r" b="b"/>
            <a:pathLst>
              <a:path w="1290066" h="6866508">
                <a:moveTo>
                  <a:pt x="1290066" y="8508"/>
                </a:moveTo>
                <a:lnTo>
                  <a:pt x="1018419" y="8508"/>
                </a:lnTo>
                <a:lnTo>
                  <a:pt x="0" y="6866504"/>
                </a:lnTo>
                <a:lnTo>
                  <a:pt x="1290066" y="6866504"/>
                </a:lnTo>
                <a:lnTo>
                  <a:pt x="1290066" y="8508"/>
                </a:lnTo>
                <a:close/>
              </a:path>
            </a:pathLst>
          </a:custGeom>
          <a:solidFill>
            <a:srgbClr val="F6C6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939018" y="-8508"/>
            <a:ext cx="1249806" cy="6866508"/>
          </a:xfrm>
          <a:custGeom>
            <a:avLst/>
            <a:gdLst/>
            <a:ahLst/>
            <a:cxnLst/>
            <a:rect l="l" t="t" r="r" b="b"/>
            <a:pathLst>
              <a:path w="1249806" h="6866508">
                <a:moveTo>
                  <a:pt x="1249806" y="8508"/>
                </a:moveTo>
                <a:lnTo>
                  <a:pt x="1374" y="8508"/>
                </a:lnTo>
                <a:lnTo>
                  <a:pt x="1109344" y="6866504"/>
                </a:lnTo>
                <a:lnTo>
                  <a:pt x="1249806" y="6866504"/>
                </a:lnTo>
                <a:lnTo>
                  <a:pt x="1249806" y="8508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71709" y="3589909"/>
            <a:ext cx="1817116" cy="3268090"/>
          </a:xfrm>
          <a:custGeom>
            <a:avLst/>
            <a:gdLst/>
            <a:ahLst/>
            <a:cxnLst/>
            <a:rect l="l" t="t" r="r" b="b"/>
            <a:pathLst>
              <a:path w="1817116" h="3268090">
                <a:moveTo>
                  <a:pt x="1817116" y="0"/>
                </a:moveTo>
                <a:lnTo>
                  <a:pt x="0" y="3268089"/>
                </a:lnTo>
                <a:lnTo>
                  <a:pt x="1817116" y="3268089"/>
                </a:lnTo>
                <a:lnTo>
                  <a:pt x="1817116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07884" y="-153797"/>
            <a:ext cx="2143125" cy="2039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013200"/>
            <a:ext cx="448729" cy="2844799"/>
          </a:xfrm>
          <a:custGeom>
            <a:avLst/>
            <a:gdLst/>
            <a:ahLst/>
            <a:cxnLst/>
            <a:rect l="l" t="t" r="r" b="b"/>
            <a:pathLst>
              <a:path w="448729" h="2844799">
                <a:moveTo>
                  <a:pt x="0" y="0"/>
                </a:moveTo>
                <a:lnTo>
                  <a:pt x="0" y="2844798"/>
                </a:lnTo>
                <a:lnTo>
                  <a:pt x="448728" y="2844798"/>
                </a:lnTo>
                <a:lnTo>
                  <a:pt x="0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51554" y="5177281"/>
            <a:ext cx="3252978" cy="16807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6801" y="1365237"/>
            <a:ext cx="6320917" cy="8267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8929" y="705283"/>
            <a:ext cx="2410049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0" dirty="0" smtClean="0">
                <a:solidFill>
                  <a:srgbClr val="2A1F03"/>
                </a:solidFill>
                <a:latin typeface="Times New Roman"/>
                <a:cs typeface="Times New Roman"/>
              </a:rPr>
              <a:t>Welco</a:t>
            </a:r>
            <a:r>
              <a:rPr sz="3600" spc="-14" dirty="0" smtClean="0">
                <a:solidFill>
                  <a:srgbClr val="2A1F03"/>
                </a:solidFill>
                <a:latin typeface="Times New Roman"/>
                <a:cs typeface="Times New Roman"/>
              </a:rPr>
              <a:t>m</a:t>
            </a:r>
            <a:r>
              <a:rPr sz="3600" spc="0" dirty="0" smtClean="0">
                <a:solidFill>
                  <a:srgbClr val="2A1F03"/>
                </a:solidFill>
                <a:latin typeface="Times New Roman"/>
                <a:cs typeface="Times New Roman"/>
              </a:rPr>
              <a:t>e</a:t>
            </a:r>
            <a:r>
              <a:rPr sz="3600" spc="381" dirty="0" smtClean="0">
                <a:solidFill>
                  <a:srgbClr val="2A1F03"/>
                </a:solidFill>
                <a:latin typeface="Times New Roman"/>
                <a:cs typeface="Times New Roman"/>
              </a:rPr>
              <a:t> </a:t>
            </a:r>
            <a:r>
              <a:rPr sz="3600" spc="0" dirty="0" smtClean="0">
                <a:solidFill>
                  <a:srgbClr val="2A1F03"/>
                </a:solidFill>
                <a:latin typeface="Times New Roman"/>
                <a:cs typeface="Times New Roman"/>
              </a:rPr>
              <a:t>to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049" y="2359501"/>
            <a:ext cx="9257437" cy="4719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5"/>
              </a:lnSpc>
              <a:spcBef>
                <a:spcPts val="87"/>
              </a:spcBef>
            </a:pPr>
            <a:r>
              <a:rPr sz="1600" spc="0" dirty="0" smtClean="0">
                <a:latin typeface="Trebuchet MS"/>
                <a:cs typeface="Trebuchet MS"/>
              </a:rPr>
              <a:t>It</a:t>
            </a:r>
            <a:r>
              <a:rPr sz="1600" spc="134" dirty="0" smtClean="0">
                <a:latin typeface="Trebuchet MS"/>
                <a:cs typeface="Trebuchet MS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gi</a:t>
            </a:r>
            <a:r>
              <a:rPr sz="1600" spc="3" dirty="0" smtClean="0">
                <a:latin typeface="Arial"/>
                <a:cs typeface="Arial"/>
              </a:rPr>
              <a:t>v</a:t>
            </a:r>
            <a:r>
              <a:rPr sz="1600" spc="0" dirty="0" smtClean="0">
                <a:latin typeface="Arial"/>
                <a:cs typeface="Arial"/>
              </a:rPr>
              <a:t>es</a:t>
            </a:r>
            <a:r>
              <a:rPr sz="1600" spc="316" dirty="0" smtClean="0">
                <a:latin typeface="Arial"/>
                <a:cs typeface="Arial"/>
              </a:rPr>
              <a:t> </a:t>
            </a:r>
            <a:r>
              <a:rPr sz="1600" spc="3" dirty="0" smtClean="0">
                <a:latin typeface="Arial"/>
                <a:cs typeface="Arial"/>
              </a:rPr>
              <a:t>u</a:t>
            </a:r>
            <a:r>
              <a:rPr sz="1600" spc="0" dirty="0" smtClean="0">
                <a:latin typeface="Arial"/>
                <a:cs typeface="Arial"/>
              </a:rPr>
              <a:t>s</a:t>
            </a:r>
            <a:r>
              <a:rPr sz="1600" spc="291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im</a:t>
            </a:r>
            <a:r>
              <a:rPr sz="1600" spc="-7" dirty="0" smtClean="0">
                <a:latin typeface="Arial"/>
                <a:cs typeface="Arial"/>
              </a:rPr>
              <a:t>m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3" dirty="0" smtClean="0">
                <a:latin typeface="Arial"/>
                <a:cs typeface="Arial"/>
              </a:rPr>
              <a:t>n</a:t>
            </a:r>
            <a:r>
              <a:rPr sz="1600" spc="-3" dirty="0" smtClean="0">
                <a:latin typeface="Arial"/>
                <a:cs typeface="Arial"/>
              </a:rPr>
              <a:t>s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341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p</a:t>
            </a:r>
            <a:r>
              <a:rPr sz="1600" spc="-7" dirty="0" smtClean="0">
                <a:latin typeface="Arial"/>
                <a:cs typeface="Arial"/>
              </a:rPr>
              <a:t>l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3" dirty="0" smtClean="0">
                <a:latin typeface="Arial"/>
                <a:cs typeface="Arial"/>
              </a:rPr>
              <a:t>a</a:t>
            </a:r>
            <a:r>
              <a:rPr sz="1600" spc="-3" dirty="0" smtClean="0">
                <a:latin typeface="Arial"/>
                <a:cs typeface="Arial"/>
              </a:rPr>
              <a:t>s</a:t>
            </a:r>
            <a:r>
              <a:rPr sz="1600" spc="0" dirty="0" smtClean="0">
                <a:latin typeface="Arial"/>
                <a:cs typeface="Arial"/>
              </a:rPr>
              <a:t>ure</a:t>
            </a:r>
            <a:r>
              <a:rPr sz="1600" spc="332" dirty="0" smtClean="0">
                <a:latin typeface="Arial"/>
                <a:cs typeface="Arial"/>
              </a:rPr>
              <a:t> </a:t>
            </a:r>
            <a:r>
              <a:rPr sz="1600" spc="-3" dirty="0" smtClean="0">
                <a:latin typeface="Arial"/>
                <a:cs typeface="Arial"/>
              </a:rPr>
              <a:t>t</a:t>
            </a:r>
            <a:r>
              <a:rPr sz="1600" spc="0" dirty="0" smtClean="0">
                <a:latin typeface="Arial"/>
                <a:cs typeface="Arial"/>
              </a:rPr>
              <a:t>o</a:t>
            </a:r>
            <a:r>
              <a:rPr sz="1600" spc="285" dirty="0" smtClean="0">
                <a:latin typeface="Arial"/>
                <a:cs typeface="Arial"/>
              </a:rPr>
              <a:t> </a:t>
            </a:r>
            <a:r>
              <a:rPr sz="1600" spc="-11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ntro</a:t>
            </a:r>
            <a:r>
              <a:rPr sz="1600" spc="-3" dirty="0" smtClean="0">
                <a:latin typeface="Arial"/>
                <a:cs typeface="Arial"/>
              </a:rPr>
              <a:t>d</a:t>
            </a:r>
            <a:r>
              <a:rPr sz="1600" spc="0" dirty="0" smtClean="0">
                <a:latin typeface="Arial"/>
                <a:cs typeface="Arial"/>
              </a:rPr>
              <a:t>u</a:t>
            </a:r>
            <a:r>
              <a:rPr sz="1600" spc="7" dirty="0" smtClean="0">
                <a:latin typeface="Arial"/>
                <a:cs typeface="Arial"/>
              </a:rPr>
              <a:t>c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337" dirty="0" smtClean="0">
                <a:latin typeface="Arial"/>
                <a:cs typeface="Arial"/>
              </a:rPr>
              <a:t> </a:t>
            </a:r>
            <a:r>
              <a:rPr sz="1600" spc="3" dirty="0" smtClean="0">
                <a:latin typeface="Arial"/>
                <a:cs typeface="Arial"/>
              </a:rPr>
              <a:t>y</a:t>
            </a:r>
            <a:r>
              <a:rPr sz="1600" spc="-7" dirty="0" smtClean="0">
                <a:latin typeface="Arial"/>
                <a:cs typeface="Arial"/>
              </a:rPr>
              <a:t>o</a:t>
            </a:r>
            <a:r>
              <a:rPr sz="1600" spc="0" dirty="0" smtClean="0">
                <a:latin typeface="Arial"/>
                <a:cs typeface="Arial"/>
              </a:rPr>
              <a:t>u</a:t>
            </a:r>
            <a:r>
              <a:rPr sz="1600" spc="303" dirty="0" smtClean="0">
                <a:latin typeface="Arial"/>
                <a:cs typeface="Arial"/>
              </a:rPr>
              <a:t> </a:t>
            </a:r>
            <a:r>
              <a:rPr sz="1600" spc="-3" dirty="0" smtClean="0">
                <a:latin typeface="Arial"/>
                <a:cs typeface="Arial"/>
              </a:rPr>
              <a:t>t</a:t>
            </a:r>
            <a:r>
              <a:rPr sz="1600" spc="0" dirty="0" smtClean="0">
                <a:latin typeface="Arial"/>
                <a:cs typeface="Arial"/>
              </a:rPr>
              <a:t>o</a:t>
            </a:r>
            <a:r>
              <a:rPr sz="1600" spc="285" dirty="0" smtClean="0">
                <a:latin typeface="Arial"/>
                <a:cs typeface="Arial"/>
              </a:rPr>
              <a:t> </a:t>
            </a:r>
            <a:r>
              <a:rPr sz="1600" spc="-7" dirty="0" smtClean="0">
                <a:latin typeface="Arial"/>
                <a:cs typeface="Arial"/>
              </a:rPr>
              <a:t>F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240" dirty="0" smtClean="0">
                <a:latin typeface="Arial"/>
                <a:cs typeface="Arial"/>
              </a:rPr>
              <a:t> </a:t>
            </a:r>
            <a:r>
              <a:rPr sz="1600" spc="-7" dirty="0" smtClean="0">
                <a:latin typeface="Arial"/>
                <a:cs typeface="Arial"/>
              </a:rPr>
              <a:t>F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3" dirty="0" smtClean="0">
                <a:latin typeface="Arial"/>
                <a:cs typeface="Arial"/>
              </a:rPr>
              <a:t>m</a:t>
            </a:r>
            <a:r>
              <a:rPr sz="1600" spc="-11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-71" dirty="0" smtClean="0">
                <a:latin typeface="Arial"/>
                <a:cs typeface="Arial"/>
              </a:rPr>
              <a:t>y</a:t>
            </a:r>
            <a:r>
              <a:rPr sz="1600" spc="0" dirty="0" smtClean="0">
                <a:latin typeface="Arial"/>
                <a:cs typeface="Arial"/>
              </a:rPr>
              <a:t>.</a:t>
            </a:r>
            <a:r>
              <a:rPr sz="1600" spc="297" dirty="0" smtClean="0">
                <a:latin typeface="Arial"/>
                <a:cs typeface="Arial"/>
              </a:rPr>
              <a:t> </a:t>
            </a:r>
            <a:r>
              <a:rPr sz="1600" spc="3" dirty="0" smtClean="0">
                <a:latin typeface="Arial"/>
                <a:cs typeface="Arial"/>
              </a:rPr>
              <a:t>F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243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,</a:t>
            </a:r>
            <a:r>
              <a:rPr sz="1600" spc="272" dirty="0" smtClean="0">
                <a:latin typeface="Arial"/>
                <a:cs typeface="Arial"/>
              </a:rPr>
              <a:t> </a:t>
            </a:r>
            <a:r>
              <a:rPr sz="1600" spc="3" dirty="0" smtClean="0">
                <a:latin typeface="Arial"/>
                <a:cs typeface="Arial"/>
              </a:rPr>
              <a:t>a</a:t>
            </a:r>
            <a:r>
              <a:rPr sz="1600" spc="0" dirty="0" smtClean="0">
                <a:latin typeface="Arial"/>
                <a:cs typeface="Arial"/>
              </a:rPr>
              <a:t>n</a:t>
            </a:r>
            <a:r>
              <a:rPr sz="1600" spc="292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In</a:t>
            </a:r>
            <a:r>
              <a:rPr sz="1600" spc="-11" dirty="0" smtClean="0">
                <a:latin typeface="Arial"/>
                <a:cs typeface="Arial"/>
              </a:rPr>
              <a:t>t</a:t>
            </a:r>
            <a:r>
              <a:rPr sz="1600" spc="0" dirty="0" smtClean="0">
                <a:latin typeface="Arial"/>
                <a:cs typeface="Arial"/>
              </a:rPr>
              <a:t>ern</a:t>
            </a:r>
            <a:r>
              <a:rPr sz="1600" spc="7" dirty="0" smtClean="0">
                <a:latin typeface="Arial"/>
                <a:cs typeface="Arial"/>
              </a:rPr>
              <a:t>a</a:t>
            </a:r>
            <a:r>
              <a:rPr sz="1600" spc="0" dirty="0" smtClean="0">
                <a:latin typeface="Arial"/>
                <a:cs typeface="Arial"/>
              </a:rPr>
              <a:t>t</a:t>
            </a:r>
            <a:r>
              <a:rPr sz="1600" spc="-15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onal </a:t>
            </a:r>
            <a:r>
              <a:rPr sz="1600" spc="2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-7" dirty="0" smtClean="0">
                <a:latin typeface="Arial"/>
                <a:cs typeface="Arial"/>
              </a:rPr>
              <a:t>o</a:t>
            </a:r>
            <a:r>
              <a:rPr sz="1600" spc="0" dirty="0" smtClean="0">
                <a:latin typeface="Arial"/>
                <a:cs typeface="Arial"/>
              </a:rPr>
              <a:t>gi</a:t>
            </a:r>
            <a:r>
              <a:rPr sz="1600" spc="3" dirty="0" smtClean="0">
                <a:latin typeface="Arial"/>
                <a:cs typeface="Arial"/>
              </a:rPr>
              <a:t>s</a:t>
            </a:r>
            <a:r>
              <a:rPr sz="1600" spc="0" dirty="0" smtClean="0">
                <a:latin typeface="Arial"/>
                <a:cs typeface="Arial"/>
              </a:rPr>
              <a:t>t</a:t>
            </a:r>
            <a:r>
              <a:rPr sz="1600" spc="-3" dirty="0" smtClean="0">
                <a:latin typeface="Arial"/>
                <a:cs typeface="Arial"/>
              </a:rPr>
              <a:t>i</a:t>
            </a:r>
            <a:r>
              <a:rPr sz="1600" spc="3" dirty="0" smtClean="0">
                <a:latin typeface="Arial"/>
                <a:cs typeface="Arial"/>
              </a:rPr>
              <a:t>c</a:t>
            </a:r>
            <a:r>
              <a:rPr sz="1600" spc="0" dirty="0" smtClean="0">
                <a:latin typeface="Arial"/>
                <a:cs typeface="Arial"/>
              </a:rPr>
              <a:t>s</a:t>
            </a:r>
            <a:r>
              <a:rPr sz="1600" spc="329" dirty="0" smtClean="0">
                <a:latin typeface="Arial"/>
                <a:cs typeface="Arial"/>
              </a:rPr>
              <a:t> </a:t>
            </a:r>
            <a:r>
              <a:rPr sz="1600" spc="3" dirty="0" smtClean="0">
                <a:latin typeface="Arial"/>
                <a:cs typeface="Arial"/>
              </a:rPr>
              <a:t>v</a:t>
            </a:r>
            <a:r>
              <a:rPr sz="1600" spc="0" dirty="0" smtClean="0">
                <a:latin typeface="Arial"/>
                <a:cs typeface="Arial"/>
              </a:rPr>
              <a:t>ert</a:t>
            </a:r>
            <a:r>
              <a:rPr sz="1600" spc="-3" dirty="0" smtClean="0">
                <a:latin typeface="Arial"/>
                <a:cs typeface="Arial"/>
              </a:rPr>
              <a:t>i</a:t>
            </a:r>
            <a:r>
              <a:rPr sz="1600" spc="3" dirty="0" smtClean="0">
                <a:latin typeface="Arial"/>
                <a:cs typeface="Arial"/>
              </a:rPr>
              <a:t>c</a:t>
            </a:r>
            <a:r>
              <a:rPr sz="1600" spc="0" dirty="0" smtClean="0">
                <a:latin typeface="Arial"/>
                <a:cs typeface="Arial"/>
              </a:rPr>
              <a:t>al</a:t>
            </a:r>
            <a:r>
              <a:rPr sz="1600" spc="325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w</a:t>
            </a:r>
            <a:r>
              <a:rPr sz="1600" spc="3" dirty="0" smtClean="0">
                <a:latin typeface="Arial"/>
                <a:cs typeface="Arial"/>
              </a:rPr>
              <a:t>h</a:t>
            </a:r>
            <a:r>
              <a:rPr sz="1600" spc="0" dirty="0" smtClean="0">
                <a:latin typeface="Arial"/>
                <a:cs typeface="Arial"/>
              </a:rPr>
              <a:t>ich</a:t>
            </a:r>
            <a:r>
              <a:rPr sz="1600" spc="320" dirty="0" smtClean="0">
                <a:latin typeface="Arial"/>
                <a:cs typeface="Arial"/>
              </a:rPr>
              <a:t> </a:t>
            </a:r>
            <a:r>
              <a:rPr sz="1600" spc="-9" dirty="0" smtClean="0">
                <a:latin typeface="Arial"/>
                <a:cs typeface="Arial"/>
              </a:rPr>
              <a:t>e</a:t>
            </a:r>
            <a:r>
              <a:rPr sz="1600" spc="0" dirty="0" smtClean="0">
                <a:latin typeface="Arial"/>
                <a:cs typeface="Arial"/>
              </a:rPr>
              <a:t>nab</a:t>
            </a:r>
            <a:r>
              <a:rPr sz="1600" spc="-14" dirty="0" smtClean="0">
                <a:latin typeface="Arial"/>
                <a:cs typeface="Arial"/>
              </a:rPr>
              <a:t>l</a:t>
            </a:r>
            <a:r>
              <a:rPr sz="1600" spc="0" dirty="0" smtClean="0">
                <a:latin typeface="Arial"/>
                <a:cs typeface="Arial"/>
              </a:rPr>
              <a:t>es</a:t>
            </a:r>
            <a:r>
              <a:rPr lang="en-US" sz="1600" spc="0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u</a:t>
            </a:r>
            <a:r>
              <a:rPr sz="1600" spc="4" dirty="0" smtClean="0">
                <a:latin typeface="Arial"/>
                <a:cs typeface="Arial"/>
              </a:rPr>
              <a:t>n</a:t>
            </a:r>
            <a:r>
              <a:rPr sz="1600" spc="0" dirty="0" smtClean="0">
                <a:latin typeface="Arial"/>
                <a:cs typeface="Arial"/>
              </a:rPr>
              <a:t>p</a:t>
            </a:r>
            <a:r>
              <a:rPr sz="1600" spc="4" dirty="0" smtClean="0">
                <a:latin typeface="Arial"/>
                <a:cs typeface="Arial"/>
              </a:rPr>
              <a:t>a</a:t>
            </a:r>
            <a:r>
              <a:rPr sz="1600" spc="0" dirty="0" smtClean="0">
                <a:latin typeface="Arial"/>
                <a:cs typeface="Arial"/>
              </a:rPr>
              <a:t>rallel</a:t>
            </a:r>
            <a:r>
              <a:rPr sz="1600" spc="-8" dirty="0" smtClean="0">
                <a:latin typeface="Arial"/>
                <a:cs typeface="Arial"/>
              </a:rPr>
              <a:t>e</a:t>
            </a:r>
            <a:r>
              <a:rPr sz="1600" spc="0" dirty="0" smtClean="0">
                <a:latin typeface="Arial"/>
                <a:cs typeface="Arial"/>
              </a:rPr>
              <a:t>d</a:t>
            </a:r>
            <a:r>
              <a:rPr sz="1600" spc="-25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o</a:t>
            </a:r>
            <a:r>
              <a:rPr sz="1600" spc="4" dirty="0" smtClean="0">
                <a:latin typeface="Arial"/>
                <a:cs typeface="Arial"/>
              </a:rPr>
              <a:t>p</a:t>
            </a:r>
            <a:r>
              <a:rPr sz="1600" spc="0" dirty="0" smtClean="0">
                <a:latin typeface="Arial"/>
                <a:cs typeface="Arial"/>
              </a:rPr>
              <a:t>eratio</a:t>
            </a:r>
            <a:r>
              <a:rPr sz="1600" spc="4" dirty="0" smtClean="0">
                <a:latin typeface="Arial"/>
                <a:cs typeface="Arial"/>
              </a:rPr>
              <a:t>n</a:t>
            </a:r>
            <a:r>
              <a:rPr sz="1600" spc="-8" dirty="0" smtClean="0">
                <a:latin typeface="Arial"/>
                <a:cs typeface="Arial"/>
              </a:rPr>
              <a:t>a</a:t>
            </a:r>
            <a:r>
              <a:rPr sz="1600" spc="0" dirty="0" smtClean="0">
                <a:latin typeface="Arial"/>
                <a:cs typeface="Arial"/>
              </a:rPr>
              <a:t>l</a:t>
            </a:r>
            <a:r>
              <a:rPr sz="1600" spc="-20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8" dirty="0" smtClean="0">
                <a:latin typeface="Arial"/>
                <a:cs typeface="Arial"/>
              </a:rPr>
              <a:t>x</a:t>
            </a:r>
            <a:r>
              <a:rPr sz="1600" spc="0" dirty="0" smtClean="0">
                <a:latin typeface="Arial"/>
                <a:cs typeface="Arial"/>
              </a:rPr>
              <a:t>p</a:t>
            </a:r>
            <a:r>
              <a:rPr sz="1600" spc="4" dirty="0" smtClean="0">
                <a:latin typeface="Arial"/>
                <a:cs typeface="Arial"/>
              </a:rPr>
              <a:t>e</a:t>
            </a:r>
            <a:r>
              <a:rPr sz="1600" spc="0" dirty="0" smtClean="0">
                <a:latin typeface="Arial"/>
                <a:cs typeface="Arial"/>
              </a:rPr>
              <a:t>r</a:t>
            </a:r>
            <a:r>
              <a:rPr sz="1600" spc="-8" dirty="0" smtClean="0">
                <a:latin typeface="Arial"/>
                <a:cs typeface="Arial"/>
              </a:rPr>
              <a:t>t</a:t>
            </a:r>
            <a:r>
              <a:rPr sz="1600" spc="0" dirty="0" smtClean="0">
                <a:latin typeface="Arial"/>
                <a:cs typeface="Arial"/>
              </a:rPr>
              <a:t>ise &amp;</a:t>
            </a:r>
            <a:r>
              <a:rPr sz="1600" spc="4" dirty="0" smtClean="0">
                <a:latin typeface="Arial"/>
                <a:cs typeface="Arial"/>
              </a:rPr>
              <a:t> s</a:t>
            </a:r>
            <a:r>
              <a:rPr sz="1600" spc="0" dirty="0" smtClean="0">
                <a:latin typeface="Arial"/>
                <a:cs typeface="Arial"/>
              </a:rPr>
              <a:t>ol</a:t>
            </a:r>
            <a:r>
              <a:rPr sz="1600" spc="4" dirty="0" smtClean="0">
                <a:latin typeface="Arial"/>
                <a:cs typeface="Arial"/>
              </a:rPr>
              <a:t>u</a:t>
            </a:r>
            <a:r>
              <a:rPr sz="1600" spc="0" dirty="0" smtClean="0">
                <a:latin typeface="Arial"/>
                <a:cs typeface="Arial"/>
              </a:rPr>
              <a:t>t</a:t>
            </a:r>
            <a:r>
              <a:rPr sz="1600" spc="-4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on</a:t>
            </a:r>
            <a:r>
              <a:rPr sz="1600" spc="-9" dirty="0" smtClean="0">
                <a:latin typeface="Arial"/>
                <a:cs typeface="Arial"/>
              </a:rPr>
              <a:t> </a:t>
            </a:r>
            <a:r>
              <a:rPr sz="1600" spc="4" dirty="0" smtClean="0">
                <a:latin typeface="Arial"/>
                <a:cs typeface="Arial"/>
              </a:rPr>
              <a:t>c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4" dirty="0" smtClean="0">
                <a:latin typeface="Arial"/>
                <a:cs typeface="Arial"/>
              </a:rPr>
              <a:t>p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4" dirty="0" smtClean="0">
                <a:latin typeface="Arial"/>
                <a:cs typeface="Arial"/>
              </a:rPr>
              <a:t>b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4" dirty="0" smtClean="0">
                <a:latin typeface="Arial"/>
                <a:cs typeface="Arial"/>
              </a:rPr>
              <a:t>l</a:t>
            </a:r>
            <a:r>
              <a:rPr sz="1600" spc="0" dirty="0" smtClean="0">
                <a:latin typeface="Arial"/>
                <a:cs typeface="Arial"/>
              </a:rPr>
              <a:t>i</a:t>
            </a:r>
            <a:r>
              <a:rPr sz="1600" spc="-4" dirty="0" smtClean="0">
                <a:latin typeface="Arial"/>
                <a:cs typeface="Arial"/>
              </a:rPr>
              <a:t>t</a:t>
            </a:r>
            <a:r>
              <a:rPr sz="1600" spc="0" dirty="0" smtClean="0">
                <a:latin typeface="Arial"/>
                <a:cs typeface="Arial"/>
              </a:rPr>
              <a:t>y</a:t>
            </a:r>
            <a:r>
              <a:rPr sz="1600" spc="-9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a</a:t>
            </a:r>
            <a:r>
              <a:rPr sz="1600" spc="8" dirty="0" smtClean="0">
                <a:latin typeface="Arial"/>
                <a:cs typeface="Arial"/>
              </a:rPr>
              <a:t>c</a:t>
            </a:r>
            <a:r>
              <a:rPr sz="1600" spc="0" dirty="0" smtClean="0">
                <a:latin typeface="Arial"/>
                <a:cs typeface="Arial"/>
              </a:rPr>
              <a:t>ro</a:t>
            </a:r>
            <a:r>
              <a:rPr sz="1600" spc="4" dirty="0" smtClean="0">
                <a:latin typeface="Arial"/>
                <a:cs typeface="Arial"/>
              </a:rPr>
              <a:t>s</a:t>
            </a:r>
            <a:r>
              <a:rPr sz="1600" spc="0" dirty="0" smtClean="0">
                <a:latin typeface="Arial"/>
                <a:cs typeface="Arial"/>
              </a:rPr>
              <a:t>s</a:t>
            </a:r>
            <a:r>
              <a:rPr sz="1600" spc="12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the</a:t>
            </a:r>
            <a:r>
              <a:rPr sz="1600" spc="4" dirty="0" smtClean="0">
                <a:latin typeface="Arial"/>
                <a:cs typeface="Arial"/>
              </a:rPr>
              <a:t> </a:t>
            </a:r>
            <a:r>
              <a:rPr sz="1600" spc="0" dirty="0" smtClean="0">
                <a:latin typeface="Arial"/>
                <a:cs typeface="Arial"/>
              </a:rPr>
              <a:t>e</a:t>
            </a:r>
            <a:r>
              <a:rPr sz="1600" spc="4" dirty="0" smtClean="0">
                <a:latin typeface="Arial"/>
                <a:cs typeface="Arial"/>
              </a:rPr>
              <a:t>n</a:t>
            </a:r>
            <a:r>
              <a:rPr sz="1600" spc="0" dirty="0" smtClean="0">
                <a:latin typeface="Arial"/>
                <a:cs typeface="Arial"/>
              </a:rPr>
              <a:t>t</a:t>
            </a:r>
            <a:r>
              <a:rPr sz="1600" spc="-4" dirty="0" smtClean="0">
                <a:latin typeface="Arial"/>
                <a:cs typeface="Arial"/>
              </a:rPr>
              <a:t>i</a:t>
            </a:r>
            <a:r>
              <a:rPr sz="1600" spc="0" dirty="0" smtClean="0">
                <a:latin typeface="Arial"/>
                <a:cs typeface="Arial"/>
              </a:rPr>
              <a:t>re</a:t>
            </a:r>
            <a:r>
              <a:rPr sz="1600" spc="-10" dirty="0" smtClean="0">
                <a:latin typeface="Arial"/>
                <a:cs typeface="Arial"/>
              </a:rPr>
              <a:t> </a:t>
            </a:r>
            <a:r>
              <a:rPr sz="1600" spc="4" dirty="0" smtClean="0">
                <a:latin typeface="Arial"/>
                <a:cs typeface="Arial"/>
              </a:rPr>
              <a:t>s</a:t>
            </a:r>
            <a:r>
              <a:rPr sz="1600" spc="0" dirty="0" smtClean="0">
                <a:latin typeface="Arial"/>
                <a:cs typeface="Arial"/>
              </a:rPr>
              <a:t>u</a:t>
            </a:r>
            <a:r>
              <a:rPr sz="1600" spc="4" dirty="0" smtClean="0">
                <a:latin typeface="Arial"/>
                <a:cs typeface="Arial"/>
              </a:rPr>
              <a:t>p</a:t>
            </a:r>
            <a:r>
              <a:rPr sz="1600" spc="0" dirty="0" smtClean="0">
                <a:latin typeface="Arial"/>
                <a:cs typeface="Arial"/>
              </a:rPr>
              <a:t>ply</a:t>
            </a:r>
            <a:r>
              <a:rPr sz="1600" spc="1" dirty="0" smtClean="0">
                <a:latin typeface="Arial"/>
                <a:cs typeface="Arial"/>
              </a:rPr>
              <a:t> </a:t>
            </a:r>
            <a:r>
              <a:rPr sz="1600" spc="4" dirty="0" smtClean="0">
                <a:latin typeface="Arial"/>
                <a:cs typeface="Arial"/>
              </a:rPr>
              <a:t>c</a:t>
            </a:r>
            <a:r>
              <a:rPr sz="1600" spc="0" dirty="0" smtClean="0">
                <a:latin typeface="Arial"/>
                <a:cs typeface="Arial"/>
              </a:rPr>
              <a:t>h</a:t>
            </a:r>
            <a:r>
              <a:rPr sz="1600" spc="4" dirty="0" smtClean="0">
                <a:latin typeface="Arial"/>
                <a:cs typeface="Arial"/>
              </a:rPr>
              <a:t>a</a:t>
            </a:r>
            <a:r>
              <a:rPr sz="1600" spc="0" dirty="0" smtClean="0">
                <a:latin typeface="Arial"/>
                <a:cs typeface="Arial"/>
              </a:rPr>
              <a:t>in</a:t>
            </a:r>
            <a:r>
              <a:rPr sz="1600" spc="-18" dirty="0" smtClean="0">
                <a:latin typeface="Arial"/>
                <a:cs typeface="Arial"/>
              </a:rPr>
              <a:t> </a:t>
            </a:r>
            <a:r>
              <a:rPr sz="1600" spc="4" dirty="0" smtClean="0">
                <a:latin typeface="Arial"/>
                <a:cs typeface="Arial"/>
              </a:rPr>
              <a:t>s</a:t>
            </a:r>
            <a:r>
              <a:rPr sz="1600" spc="0" dirty="0" smtClean="0">
                <a:latin typeface="Arial"/>
                <a:cs typeface="Arial"/>
              </a:rPr>
              <a:t>p</a:t>
            </a:r>
            <a:r>
              <a:rPr sz="1600" spc="4" dirty="0" smtClean="0">
                <a:latin typeface="Arial"/>
                <a:cs typeface="Arial"/>
              </a:rPr>
              <a:t>ec</a:t>
            </a:r>
            <a:r>
              <a:rPr sz="1600" spc="0" dirty="0" smtClean="0">
                <a:latin typeface="Arial"/>
                <a:cs typeface="Arial"/>
              </a:rPr>
              <a:t>t</a:t>
            </a:r>
            <a:r>
              <a:rPr sz="1600" spc="-9" dirty="0" smtClean="0">
                <a:latin typeface="Arial"/>
                <a:cs typeface="Arial"/>
              </a:rPr>
              <a:t>r</a:t>
            </a:r>
            <a:r>
              <a:rPr sz="1600" spc="0" dirty="0" smtClean="0">
                <a:latin typeface="Arial"/>
                <a:cs typeface="Arial"/>
              </a:rPr>
              <a:t>u</a:t>
            </a:r>
            <a:r>
              <a:rPr sz="1600" spc="9" dirty="0" smtClean="0">
                <a:latin typeface="Arial"/>
                <a:cs typeface="Arial"/>
              </a:rPr>
              <a:t>m</a:t>
            </a:r>
            <a:r>
              <a:rPr sz="1600" spc="0" dirty="0" smtClean="0">
                <a:latin typeface="Arial"/>
                <a:cs typeface="Arial"/>
              </a:rPr>
              <a:t>.</a:t>
            </a:r>
            <a:endParaRPr lang="en-US" sz="1600" spc="0" dirty="0" smtClean="0">
              <a:latin typeface="Arial"/>
              <a:cs typeface="Arial"/>
            </a:endParaRPr>
          </a:p>
          <a:p>
            <a:pPr marL="12700">
              <a:lnSpc>
                <a:spcPts val="1739"/>
              </a:lnSpc>
              <a:spcBef>
                <a:spcPts val="87"/>
              </a:spcBef>
            </a:pPr>
            <a:endParaRPr lang="en-US" sz="1600" dirty="0" smtClean="0">
              <a:latin typeface="Arial"/>
              <a:cs typeface="Arial"/>
            </a:endParaRPr>
          </a:p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lang="en-US" sz="1600" dirty="0" smtClean="0">
                <a:latin typeface="Arial"/>
                <a:cs typeface="Arial"/>
              </a:rPr>
              <a:t>Head </a:t>
            </a:r>
            <a:r>
              <a:rPr lang="en-US" sz="1600" dirty="0">
                <a:latin typeface="Arial"/>
                <a:cs typeface="Arial"/>
              </a:rPr>
              <a:t>quartered in Dubai and spread across UAE with 5 branches, it is well resourced and competent organization operating and servicing a large customer base in various segments of the market. Since 2010 Fast logistics expand their business to obtain Egypt &amp; KSA with 10,000 M2 WH and distribution channels &amp; facilities.  </a:t>
            </a:r>
            <a:endParaRPr lang="en-US" sz="1600" dirty="0" smtClean="0">
              <a:latin typeface="Arial"/>
              <a:cs typeface="Arial"/>
            </a:endParaRPr>
          </a:p>
          <a:p>
            <a:pPr marL="12700">
              <a:lnSpc>
                <a:spcPts val="1739"/>
              </a:lnSpc>
              <a:spcBef>
                <a:spcPts val="87"/>
              </a:spcBef>
            </a:pPr>
            <a:endParaRPr lang="en-US" sz="1600" dirty="0">
              <a:latin typeface="Arial"/>
              <a:cs typeface="Arial"/>
            </a:endParaRPr>
          </a:p>
          <a:p>
            <a:pPr marL="12700">
              <a:lnSpc>
                <a:spcPts val="1739"/>
              </a:lnSpc>
              <a:spcBef>
                <a:spcPts val="87"/>
              </a:spcBef>
            </a:pPr>
            <a:r>
              <a:rPr lang="en-US" sz="1600" dirty="0" smtClean="0">
                <a:latin typeface="Arial"/>
                <a:cs typeface="Arial"/>
              </a:rPr>
              <a:t>We </a:t>
            </a:r>
            <a:r>
              <a:rPr lang="en-US" sz="1600" dirty="0">
                <a:latin typeface="Arial"/>
                <a:cs typeface="Arial"/>
              </a:rPr>
              <a:t>offer full fledge  forwarding,  shipping,  warehousing  packing  and  relating  services.  Our  team  works  closely  with  our  customer  to understand their Business </a:t>
            </a:r>
            <a:r>
              <a:rPr lang="en-US" sz="1600" spc="0" dirty="0" smtClean="0">
                <a:latin typeface="Arial"/>
                <a:cs typeface="Arial"/>
              </a:rPr>
              <a:t>n</a:t>
            </a:r>
            <a:r>
              <a:rPr lang="en-US" sz="1600" spc="3" dirty="0" smtClean="0">
                <a:latin typeface="Arial"/>
                <a:cs typeface="Arial"/>
              </a:rPr>
              <a:t>e</a:t>
            </a:r>
            <a:r>
              <a:rPr lang="en-US" sz="1600" spc="0" dirty="0" smtClean="0">
                <a:latin typeface="Arial"/>
                <a:cs typeface="Arial"/>
              </a:rPr>
              <a:t>e</a:t>
            </a:r>
            <a:r>
              <a:rPr lang="en-US" sz="1600" spc="3" dirty="0" smtClean="0">
                <a:latin typeface="Arial"/>
                <a:cs typeface="Arial"/>
              </a:rPr>
              <a:t>ds</a:t>
            </a:r>
            <a:r>
              <a:rPr lang="en-US" sz="1600" spc="0" dirty="0" smtClean="0">
                <a:latin typeface="Arial"/>
                <a:cs typeface="Arial"/>
              </a:rPr>
              <a:t>,</a:t>
            </a:r>
            <a:r>
              <a:rPr lang="en-US" sz="1600" spc="39" dirty="0" smtClean="0">
                <a:latin typeface="Arial"/>
                <a:cs typeface="Arial"/>
              </a:rPr>
              <a:t> </a:t>
            </a:r>
            <a:r>
              <a:rPr lang="en-US" sz="1600" spc="0" dirty="0" smtClean="0">
                <a:latin typeface="Arial"/>
                <a:cs typeface="Arial"/>
              </a:rPr>
              <a:t>g</a:t>
            </a:r>
            <a:r>
              <a:rPr lang="en-US" sz="1600" spc="3" dirty="0" smtClean="0">
                <a:latin typeface="Arial"/>
                <a:cs typeface="Arial"/>
              </a:rPr>
              <a:t>o</a:t>
            </a:r>
            <a:r>
              <a:rPr lang="en-US" sz="1600" spc="0" dirty="0" smtClean="0">
                <a:latin typeface="Arial"/>
                <a:cs typeface="Arial"/>
              </a:rPr>
              <a:t>als</a:t>
            </a:r>
            <a:r>
              <a:rPr lang="en-US" sz="1600" spc="42" dirty="0" smtClean="0">
                <a:latin typeface="Arial"/>
                <a:cs typeface="Arial"/>
              </a:rPr>
              <a:t> </a:t>
            </a:r>
            <a:r>
              <a:rPr lang="en-US" sz="1600" spc="3" dirty="0" smtClean="0">
                <a:latin typeface="Arial"/>
                <a:cs typeface="Arial"/>
              </a:rPr>
              <a:t>an</a:t>
            </a:r>
            <a:r>
              <a:rPr lang="en-US" sz="1600" spc="0" dirty="0" smtClean="0">
                <a:latin typeface="Arial"/>
                <a:cs typeface="Arial"/>
              </a:rPr>
              <a:t>d</a:t>
            </a:r>
            <a:r>
              <a:rPr lang="en-US" sz="1600" spc="12" dirty="0" smtClean="0">
                <a:latin typeface="Arial"/>
                <a:cs typeface="Arial"/>
              </a:rPr>
              <a:t> </a:t>
            </a:r>
            <a:r>
              <a:rPr lang="en-US" sz="1600" spc="3" dirty="0" smtClean="0">
                <a:latin typeface="Arial"/>
                <a:cs typeface="Arial"/>
              </a:rPr>
              <a:t>s</a:t>
            </a:r>
            <a:r>
              <a:rPr lang="en-US" sz="1600" spc="0" dirty="0" smtClean="0">
                <a:latin typeface="Arial"/>
                <a:cs typeface="Arial"/>
              </a:rPr>
              <a:t>t</a:t>
            </a:r>
            <a:r>
              <a:rPr lang="en-US" sz="1600" spc="-7" dirty="0" smtClean="0">
                <a:latin typeface="Arial"/>
                <a:cs typeface="Arial"/>
              </a:rPr>
              <a:t>r</a:t>
            </a:r>
            <a:r>
              <a:rPr lang="en-US" sz="1600" spc="0" dirty="0" smtClean="0">
                <a:latin typeface="Arial"/>
                <a:cs typeface="Arial"/>
              </a:rPr>
              <a:t>ate</a:t>
            </a:r>
            <a:r>
              <a:rPr lang="en-US" sz="1600" spc="7" dirty="0" smtClean="0">
                <a:latin typeface="Arial"/>
                <a:cs typeface="Arial"/>
              </a:rPr>
              <a:t>g</a:t>
            </a:r>
            <a:r>
              <a:rPr lang="en-US" sz="1600" spc="0" dirty="0" smtClean="0">
                <a:latin typeface="Arial"/>
                <a:cs typeface="Arial"/>
              </a:rPr>
              <a:t>ies</a:t>
            </a:r>
            <a:r>
              <a:rPr lang="en-US" sz="1600" spc="73" dirty="0" smtClean="0">
                <a:latin typeface="Arial"/>
                <a:cs typeface="Arial"/>
              </a:rPr>
              <a:t> </a:t>
            </a:r>
            <a:r>
              <a:rPr lang="en-US" sz="1600" spc="3" dirty="0" smtClean="0">
                <a:latin typeface="Arial"/>
                <a:cs typeface="Arial"/>
              </a:rPr>
              <a:t>an</a:t>
            </a:r>
            <a:r>
              <a:rPr lang="en-US" sz="1600" spc="0" dirty="0" smtClean="0">
                <a:latin typeface="Arial"/>
                <a:cs typeface="Arial"/>
              </a:rPr>
              <a:t>d</a:t>
            </a:r>
            <a:r>
              <a:rPr lang="en-US" sz="1600" spc="27" dirty="0" smtClean="0">
                <a:latin typeface="Arial"/>
                <a:cs typeface="Arial"/>
              </a:rPr>
              <a:t> </a:t>
            </a:r>
            <a:r>
              <a:rPr lang="en-US" sz="1600" spc="0" dirty="0" smtClean="0">
                <a:latin typeface="Arial"/>
                <a:cs typeface="Arial"/>
              </a:rPr>
              <a:t>is</a:t>
            </a:r>
            <a:r>
              <a:rPr lang="en-US" sz="1600" spc="20" dirty="0" smtClean="0">
                <a:latin typeface="Arial"/>
                <a:cs typeface="Arial"/>
              </a:rPr>
              <a:t> </a:t>
            </a:r>
            <a:r>
              <a:rPr lang="en-US" sz="1600" spc="3" dirty="0" smtClean="0">
                <a:latin typeface="Arial"/>
                <a:cs typeface="Arial"/>
              </a:rPr>
              <a:t>c</a:t>
            </a:r>
            <a:r>
              <a:rPr lang="en-US" sz="1600" spc="0" dirty="0" smtClean="0">
                <a:latin typeface="Arial"/>
                <a:cs typeface="Arial"/>
              </a:rPr>
              <a:t>o</a:t>
            </a:r>
            <a:r>
              <a:rPr lang="en-US" sz="1600" spc="3" dirty="0" smtClean="0">
                <a:latin typeface="Arial"/>
                <a:cs typeface="Arial"/>
              </a:rPr>
              <a:t>m</a:t>
            </a:r>
            <a:r>
              <a:rPr lang="en-US" sz="1600" spc="0" dirty="0" smtClean="0">
                <a:latin typeface="Arial"/>
                <a:cs typeface="Arial"/>
              </a:rPr>
              <a:t>mit</a:t>
            </a:r>
            <a:r>
              <a:rPr lang="en-US" sz="1600" spc="-7" dirty="0" smtClean="0">
                <a:latin typeface="Arial"/>
                <a:cs typeface="Arial"/>
              </a:rPr>
              <a:t>t</a:t>
            </a:r>
            <a:r>
              <a:rPr lang="en-US" sz="1600" spc="0" dirty="0" smtClean="0">
                <a:latin typeface="Arial"/>
                <a:cs typeface="Arial"/>
              </a:rPr>
              <a:t>ed</a:t>
            </a:r>
            <a:r>
              <a:rPr lang="en-US" sz="1600" spc="67" dirty="0" smtClean="0">
                <a:latin typeface="Arial"/>
                <a:cs typeface="Arial"/>
              </a:rPr>
              <a:t> </a:t>
            </a:r>
            <a:r>
              <a:rPr lang="en-US" sz="1600" spc="-3" dirty="0" smtClean="0">
                <a:latin typeface="Arial"/>
                <a:cs typeface="Arial"/>
              </a:rPr>
              <a:t>t</a:t>
            </a:r>
            <a:r>
              <a:rPr lang="en-US" sz="1600" spc="0" dirty="0" smtClean="0">
                <a:latin typeface="Arial"/>
                <a:cs typeface="Arial"/>
              </a:rPr>
              <a:t>o</a:t>
            </a:r>
            <a:r>
              <a:rPr lang="en-US" sz="1600" spc="20" dirty="0" smtClean="0">
                <a:latin typeface="Arial"/>
                <a:cs typeface="Arial"/>
              </a:rPr>
              <a:t> </a:t>
            </a:r>
            <a:r>
              <a:rPr lang="en-US" sz="1600" spc="0" dirty="0" smtClean="0">
                <a:latin typeface="Arial"/>
                <a:cs typeface="Arial"/>
              </a:rPr>
              <a:t>d</a:t>
            </a:r>
            <a:r>
              <a:rPr lang="en-US" sz="1600" spc="3" dirty="0" smtClean="0">
                <a:latin typeface="Arial"/>
                <a:cs typeface="Arial"/>
              </a:rPr>
              <a:t>e</a:t>
            </a:r>
            <a:r>
              <a:rPr lang="en-US" sz="1600" spc="0" dirty="0" smtClean="0">
                <a:latin typeface="Arial"/>
                <a:cs typeface="Arial"/>
              </a:rPr>
              <a:t>l</a:t>
            </a:r>
            <a:r>
              <a:rPr lang="en-US" sz="1600" spc="-3" dirty="0" smtClean="0">
                <a:latin typeface="Arial"/>
                <a:cs typeface="Arial"/>
              </a:rPr>
              <a:t>i</a:t>
            </a:r>
            <a:r>
              <a:rPr lang="en-US" sz="1600" spc="3" dirty="0" smtClean="0">
                <a:latin typeface="Arial"/>
                <a:cs typeface="Arial"/>
              </a:rPr>
              <a:t>v</a:t>
            </a:r>
            <a:r>
              <a:rPr lang="en-US" sz="1600" spc="0" dirty="0" smtClean="0">
                <a:latin typeface="Arial"/>
                <a:cs typeface="Arial"/>
              </a:rPr>
              <a:t>er</a:t>
            </a:r>
            <a:r>
              <a:rPr lang="en-US" sz="1600" spc="46" dirty="0" smtClean="0">
                <a:latin typeface="Arial"/>
                <a:cs typeface="Arial"/>
              </a:rPr>
              <a:t> </a:t>
            </a:r>
            <a:r>
              <a:rPr lang="en-US" sz="1600" spc="0" dirty="0" smtClean="0">
                <a:latin typeface="Arial"/>
                <a:cs typeface="Arial"/>
              </a:rPr>
              <a:t>e</a:t>
            </a:r>
            <a:r>
              <a:rPr lang="en-US" sz="1600" spc="7" dirty="0" smtClean="0">
                <a:latin typeface="Arial"/>
                <a:cs typeface="Arial"/>
              </a:rPr>
              <a:t>x</a:t>
            </a:r>
            <a:r>
              <a:rPr lang="en-US" sz="1600" spc="3" dirty="0" smtClean="0">
                <a:latin typeface="Arial"/>
                <a:cs typeface="Arial"/>
              </a:rPr>
              <a:t>c</a:t>
            </a:r>
            <a:r>
              <a:rPr lang="en-US" sz="1600" spc="0" dirty="0" smtClean="0">
                <a:latin typeface="Arial"/>
                <a:cs typeface="Arial"/>
              </a:rPr>
              <a:t>e</a:t>
            </a:r>
            <a:r>
              <a:rPr lang="en-US" sz="1600" spc="3" dirty="0" smtClean="0">
                <a:latin typeface="Arial"/>
                <a:cs typeface="Arial"/>
              </a:rPr>
              <a:t>p</a:t>
            </a:r>
            <a:r>
              <a:rPr lang="en-US" sz="1600" spc="0" dirty="0" smtClean="0">
                <a:latin typeface="Arial"/>
                <a:cs typeface="Arial"/>
              </a:rPr>
              <a:t>t</a:t>
            </a:r>
            <a:r>
              <a:rPr lang="en-US" sz="1600" spc="-3" dirty="0" smtClean="0">
                <a:latin typeface="Arial"/>
                <a:cs typeface="Arial"/>
              </a:rPr>
              <a:t>i</a:t>
            </a:r>
            <a:r>
              <a:rPr lang="en-US" sz="1600" spc="0" dirty="0" smtClean="0">
                <a:latin typeface="Arial"/>
                <a:cs typeface="Arial"/>
              </a:rPr>
              <a:t>o</a:t>
            </a:r>
            <a:r>
              <a:rPr lang="en-US" sz="1600" spc="3" dirty="0" smtClean="0">
                <a:latin typeface="Arial"/>
                <a:cs typeface="Arial"/>
              </a:rPr>
              <a:t>n</a:t>
            </a:r>
            <a:r>
              <a:rPr lang="en-US" sz="1600" spc="0" dirty="0" smtClean="0">
                <a:latin typeface="Arial"/>
                <a:cs typeface="Arial"/>
              </a:rPr>
              <a:t>al</a:t>
            </a:r>
            <a:r>
              <a:rPr lang="en-US" sz="1600" spc="63" dirty="0" smtClean="0">
                <a:latin typeface="Arial"/>
                <a:cs typeface="Arial"/>
              </a:rPr>
              <a:t> </a:t>
            </a:r>
            <a:r>
              <a:rPr lang="en-US" sz="1600" spc="4" dirty="0" smtClean="0">
                <a:latin typeface="Arial"/>
                <a:cs typeface="Arial"/>
              </a:rPr>
              <a:t>s</a:t>
            </a:r>
            <a:r>
              <a:rPr lang="en-US" sz="1600" spc="0" dirty="0" smtClean="0">
                <a:latin typeface="Arial"/>
                <a:cs typeface="Arial"/>
              </a:rPr>
              <a:t>er</a:t>
            </a:r>
            <a:r>
              <a:rPr lang="en-US" sz="1600" spc="4" dirty="0" smtClean="0">
                <a:latin typeface="Arial"/>
                <a:cs typeface="Arial"/>
              </a:rPr>
              <a:t>v</a:t>
            </a:r>
            <a:r>
              <a:rPr lang="en-US" sz="1600" spc="0" dirty="0" smtClean="0">
                <a:latin typeface="Arial"/>
                <a:cs typeface="Arial"/>
              </a:rPr>
              <a:t>ic</a:t>
            </a:r>
            <a:r>
              <a:rPr lang="en-US" sz="1600" spc="4" dirty="0" smtClean="0">
                <a:latin typeface="Arial"/>
                <a:cs typeface="Arial"/>
              </a:rPr>
              <a:t>e</a:t>
            </a:r>
            <a:r>
              <a:rPr lang="en-US" sz="1600" spc="9" dirty="0" smtClean="0">
                <a:latin typeface="Arial"/>
                <a:cs typeface="Arial"/>
              </a:rPr>
              <a:t>s</a:t>
            </a:r>
            <a:r>
              <a:rPr lang="en-US" sz="1600" spc="0" dirty="0" smtClean="0">
                <a:latin typeface="Arial"/>
                <a:cs typeface="Arial"/>
              </a:rPr>
              <a:t>.</a:t>
            </a:r>
            <a:endParaRPr lang="en-US" sz="1600" dirty="0" smtClean="0">
              <a:latin typeface="Arial"/>
              <a:cs typeface="Arial"/>
            </a:endParaRPr>
          </a:p>
          <a:p>
            <a:endParaRPr sz="16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76461" y="5435599"/>
            <a:ext cx="2397151" cy="3325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0"/>
              </a:lnSpc>
              <a:spcBef>
                <a:spcPts val="97"/>
              </a:spcBef>
            </a:pPr>
            <a:r>
              <a:rPr sz="1800" spc="-137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-8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31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</a:t>
            </a:r>
            <a:r>
              <a:rPr sz="1800" spc="-4" dirty="0" smtClean="0">
                <a:latin typeface="Arial"/>
                <a:cs typeface="Arial"/>
              </a:rPr>
              <a:t>a</a:t>
            </a:r>
            <a:r>
              <a:rPr sz="1800" spc="4" dirty="0" smtClean="0">
                <a:latin typeface="Arial"/>
                <a:cs typeface="Arial"/>
              </a:rPr>
              <a:t>s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49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9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-9" dirty="0" smtClean="0">
                <a:latin typeface="Arial"/>
                <a:cs typeface="Arial"/>
              </a:rPr>
              <a:t>i</a:t>
            </a:r>
            <a:r>
              <a:rPr sz="1800" spc="4" dirty="0" smtClean="0">
                <a:latin typeface="Arial"/>
                <a:cs typeface="Arial"/>
              </a:rPr>
              <a:t>s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-4" dirty="0" smtClean="0">
                <a:latin typeface="Arial"/>
                <a:cs typeface="Arial"/>
              </a:rPr>
              <a:t>i</a:t>
            </a:r>
            <a:r>
              <a:rPr sz="1800" spc="4" dirty="0" smtClean="0">
                <a:latin typeface="Arial"/>
                <a:cs typeface="Arial"/>
              </a:rPr>
              <a:t>cs</a:t>
            </a:r>
            <a:r>
              <a:rPr sz="1800" spc="0" dirty="0" smtClean="0">
                <a:latin typeface="Arial"/>
                <a:cs typeface="Arial"/>
              </a:rPr>
              <a:t>!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9370949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25308" y="3681349"/>
            <a:ext cx="4763516" cy="3176650"/>
          </a:xfrm>
          <a:custGeom>
            <a:avLst/>
            <a:gdLst/>
            <a:ahLst/>
            <a:cxnLst/>
            <a:rect l="l" t="t" r="r" b="b"/>
            <a:pathLst>
              <a:path w="4763516" h="3176650">
                <a:moveTo>
                  <a:pt x="4763516" y="0"/>
                </a:moveTo>
                <a:lnTo>
                  <a:pt x="4" y="3176647"/>
                </a:lnTo>
              </a:path>
              <a:path w="4763516" h="3176650">
                <a:moveTo>
                  <a:pt x="4" y="3176647"/>
                </a:moveTo>
                <a:lnTo>
                  <a:pt x="4763516" y="1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81465" y="-8508"/>
            <a:ext cx="3007359" cy="6866508"/>
          </a:xfrm>
          <a:custGeom>
            <a:avLst/>
            <a:gdLst/>
            <a:ahLst/>
            <a:cxnLst/>
            <a:rect l="l" t="t" r="r" b="b"/>
            <a:pathLst>
              <a:path w="3007359" h="6866508">
                <a:moveTo>
                  <a:pt x="3007359" y="8508"/>
                </a:moveTo>
                <a:lnTo>
                  <a:pt x="2043054" y="8508"/>
                </a:lnTo>
                <a:lnTo>
                  <a:pt x="1" y="6866504"/>
                </a:lnTo>
                <a:lnTo>
                  <a:pt x="3007359" y="6866504"/>
                </a:lnTo>
                <a:lnTo>
                  <a:pt x="3007359" y="8508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03486" y="-8508"/>
            <a:ext cx="2588514" cy="6866508"/>
          </a:xfrm>
          <a:custGeom>
            <a:avLst/>
            <a:gdLst/>
            <a:ahLst/>
            <a:cxnLst/>
            <a:rect l="l" t="t" r="r" b="b"/>
            <a:pathLst>
              <a:path w="2588514" h="6866508">
                <a:moveTo>
                  <a:pt x="2588514" y="8508"/>
                </a:moveTo>
                <a:lnTo>
                  <a:pt x="1498" y="8508"/>
                </a:lnTo>
                <a:lnTo>
                  <a:pt x="1209420" y="6866504"/>
                </a:lnTo>
                <a:lnTo>
                  <a:pt x="2588514" y="6866504"/>
                </a:lnTo>
                <a:lnTo>
                  <a:pt x="2588514" y="8508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32291" y="3048000"/>
            <a:ext cx="3259708" cy="3809999"/>
          </a:xfrm>
          <a:custGeom>
            <a:avLst/>
            <a:gdLst/>
            <a:ahLst/>
            <a:cxnLst/>
            <a:rect l="l" t="t" r="r" b="b"/>
            <a:pathLst>
              <a:path w="3259708" h="3809999">
                <a:moveTo>
                  <a:pt x="3259708" y="0"/>
                </a:moveTo>
                <a:lnTo>
                  <a:pt x="1" y="3809997"/>
                </a:lnTo>
                <a:lnTo>
                  <a:pt x="3259708" y="3809997"/>
                </a:lnTo>
                <a:lnTo>
                  <a:pt x="3259708" y="0"/>
                </a:lnTo>
                <a:close/>
              </a:path>
            </a:pathLst>
          </a:custGeom>
          <a:solidFill>
            <a:srgbClr val="A463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34500" y="-8508"/>
            <a:ext cx="2854325" cy="6866508"/>
          </a:xfrm>
          <a:custGeom>
            <a:avLst/>
            <a:gdLst/>
            <a:ahLst/>
            <a:cxnLst/>
            <a:rect l="l" t="t" r="r" b="b"/>
            <a:pathLst>
              <a:path w="2854325" h="6866508">
                <a:moveTo>
                  <a:pt x="2854325" y="8508"/>
                </a:moveTo>
                <a:lnTo>
                  <a:pt x="3061" y="8508"/>
                </a:lnTo>
                <a:lnTo>
                  <a:pt x="2470783" y="6866504"/>
                </a:lnTo>
                <a:lnTo>
                  <a:pt x="2854325" y="6866504"/>
                </a:lnTo>
                <a:lnTo>
                  <a:pt x="2854325" y="8508"/>
                </a:lnTo>
                <a:close/>
              </a:path>
            </a:pathLst>
          </a:custGeom>
          <a:solidFill>
            <a:srgbClr val="7B4A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98759" y="-8508"/>
            <a:ext cx="1290066" cy="6866508"/>
          </a:xfrm>
          <a:custGeom>
            <a:avLst/>
            <a:gdLst/>
            <a:ahLst/>
            <a:cxnLst/>
            <a:rect l="l" t="t" r="r" b="b"/>
            <a:pathLst>
              <a:path w="1290066" h="6866508">
                <a:moveTo>
                  <a:pt x="1290066" y="8508"/>
                </a:moveTo>
                <a:lnTo>
                  <a:pt x="1018419" y="8508"/>
                </a:lnTo>
                <a:lnTo>
                  <a:pt x="0" y="6866504"/>
                </a:lnTo>
                <a:lnTo>
                  <a:pt x="1290066" y="6866504"/>
                </a:lnTo>
                <a:lnTo>
                  <a:pt x="1290066" y="8508"/>
                </a:lnTo>
                <a:close/>
              </a:path>
            </a:pathLst>
          </a:custGeom>
          <a:solidFill>
            <a:srgbClr val="F6C6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39018" y="-8508"/>
            <a:ext cx="1249806" cy="6866508"/>
          </a:xfrm>
          <a:custGeom>
            <a:avLst/>
            <a:gdLst/>
            <a:ahLst/>
            <a:cxnLst/>
            <a:rect l="l" t="t" r="r" b="b"/>
            <a:pathLst>
              <a:path w="1249806" h="6866508">
                <a:moveTo>
                  <a:pt x="1249806" y="8508"/>
                </a:moveTo>
                <a:lnTo>
                  <a:pt x="1374" y="8508"/>
                </a:lnTo>
                <a:lnTo>
                  <a:pt x="1109344" y="6866504"/>
                </a:lnTo>
                <a:lnTo>
                  <a:pt x="1249806" y="6866504"/>
                </a:lnTo>
                <a:lnTo>
                  <a:pt x="1249806" y="8508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71709" y="3589909"/>
            <a:ext cx="1817116" cy="3268090"/>
          </a:xfrm>
          <a:custGeom>
            <a:avLst/>
            <a:gdLst/>
            <a:ahLst/>
            <a:cxnLst/>
            <a:rect l="l" t="t" r="r" b="b"/>
            <a:pathLst>
              <a:path w="1817116" h="3268090">
                <a:moveTo>
                  <a:pt x="1817116" y="0"/>
                </a:moveTo>
                <a:lnTo>
                  <a:pt x="0" y="3268089"/>
                </a:lnTo>
                <a:lnTo>
                  <a:pt x="1817116" y="3268089"/>
                </a:lnTo>
                <a:lnTo>
                  <a:pt x="1817116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013200"/>
            <a:ext cx="448729" cy="2844799"/>
          </a:xfrm>
          <a:custGeom>
            <a:avLst/>
            <a:gdLst/>
            <a:ahLst/>
            <a:cxnLst/>
            <a:rect l="l" t="t" r="r" b="b"/>
            <a:pathLst>
              <a:path w="448729" h="2844799">
                <a:moveTo>
                  <a:pt x="0" y="0"/>
                </a:moveTo>
                <a:lnTo>
                  <a:pt x="0" y="2844798"/>
                </a:lnTo>
                <a:lnTo>
                  <a:pt x="448728" y="2844798"/>
                </a:lnTo>
                <a:lnTo>
                  <a:pt x="0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44363" y="4577130"/>
            <a:ext cx="1308608" cy="1705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01750" y="4577130"/>
            <a:ext cx="1866392" cy="1988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415326" y="762000"/>
            <a:ext cx="700998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1600" b="1" dirty="0">
                <a:latin typeface="Arial"/>
                <a:cs typeface="Arial"/>
              </a:rPr>
              <a:t>Fast logistics Facilities : </a:t>
            </a:r>
          </a:p>
          <a:p>
            <a:endParaRPr lang="en-US" sz="1600" b="1" dirty="0"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/>
                <a:cs typeface="Arial"/>
              </a:rPr>
              <a:t>Local offices across UAE , Egypt and KSA.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/>
                <a:cs typeface="Arial"/>
              </a:rPr>
              <a:t>Customer support facility 24/7 for all operations around the world.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/>
                <a:cs typeface="Arial"/>
              </a:rPr>
              <a:t>100 + contracted trucks and mini Vans.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/>
                <a:cs typeface="Arial"/>
              </a:rPr>
              <a:t>20,000 + M2 Average warehousing space in each country.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/>
                <a:cs typeface="Arial"/>
              </a:rPr>
              <a:t>Custom clearance representative in each country.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/>
                <a:cs typeface="Arial"/>
              </a:rPr>
              <a:t>Repacking facility support.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/>
                <a:cs typeface="Arial"/>
              </a:rPr>
              <a:t>Service spaces for maintenance.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/>
                <a:cs typeface="Arial"/>
              </a:rPr>
              <a:t>Freight forwarding (sea &amp; air &amp; Land)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9370949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25308" y="3681349"/>
            <a:ext cx="4763516" cy="3176650"/>
          </a:xfrm>
          <a:custGeom>
            <a:avLst/>
            <a:gdLst/>
            <a:ahLst/>
            <a:cxnLst/>
            <a:rect l="l" t="t" r="r" b="b"/>
            <a:pathLst>
              <a:path w="4763516" h="3176650">
                <a:moveTo>
                  <a:pt x="4763516" y="0"/>
                </a:moveTo>
                <a:lnTo>
                  <a:pt x="4" y="3176647"/>
                </a:lnTo>
              </a:path>
              <a:path w="4763516" h="3176650">
                <a:moveTo>
                  <a:pt x="4" y="3176647"/>
                </a:moveTo>
                <a:lnTo>
                  <a:pt x="4763516" y="1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81465" y="-8508"/>
            <a:ext cx="3007359" cy="6866508"/>
          </a:xfrm>
          <a:custGeom>
            <a:avLst/>
            <a:gdLst/>
            <a:ahLst/>
            <a:cxnLst/>
            <a:rect l="l" t="t" r="r" b="b"/>
            <a:pathLst>
              <a:path w="3007359" h="6866508">
                <a:moveTo>
                  <a:pt x="3007359" y="8508"/>
                </a:moveTo>
                <a:lnTo>
                  <a:pt x="2043054" y="8508"/>
                </a:lnTo>
                <a:lnTo>
                  <a:pt x="1" y="6866504"/>
                </a:lnTo>
                <a:lnTo>
                  <a:pt x="3007359" y="6866504"/>
                </a:lnTo>
                <a:lnTo>
                  <a:pt x="3007359" y="8508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603486" y="-8508"/>
            <a:ext cx="2588514" cy="6866508"/>
          </a:xfrm>
          <a:custGeom>
            <a:avLst/>
            <a:gdLst/>
            <a:ahLst/>
            <a:cxnLst/>
            <a:rect l="l" t="t" r="r" b="b"/>
            <a:pathLst>
              <a:path w="2588514" h="6866508">
                <a:moveTo>
                  <a:pt x="2588514" y="8508"/>
                </a:moveTo>
                <a:lnTo>
                  <a:pt x="1498" y="8508"/>
                </a:lnTo>
                <a:lnTo>
                  <a:pt x="1209420" y="6866504"/>
                </a:lnTo>
                <a:lnTo>
                  <a:pt x="2588514" y="6866504"/>
                </a:lnTo>
                <a:lnTo>
                  <a:pt x="2588514" y="8508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32291" y="3048000"/>
            <a:ext cx="3259708" cy="3809999"/>
          </a:xfrm>
          <a:custGeom>
            <a:avLst/>
            <a:gdLst/>
            <a:ahLst/>
            <a:cxnLst/>
            <a:rect l="l" t="t" r="r" b="b"/>
            <a:pathLst>
              <a:path w="3259708" h="3809999">
                <a:moveTo>
                  <a:pt x="3259708" y="0"/>
                </a:moveTo>
                <a:lnTo>
                  <a:pt x="1" y="3809997"/>
                </a:lnTo>
                <a:lnTo>
                  <a:pt x="3259708" y="3809997"/>
                </a:lnTo>
                <a:lnTo>
                  <a:pt x="3259708" y="0"/>
                </a:lnTo>
                <a:close/>
              </a:path>
            </a:pathLst>
          </a:custGeom>
          <a:solidFill>
            <a:srgbClr val="A463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34500" y="-8508"/>
            <a:ext cx="2854325" cy="6866508"/>
          </a:xfrm>
          <a:custGeom>
            <a:avLst/>
            <a:gdLst/>
            <a:ahLst/>
            <a:cxnLst/>
            <a:rect l="l" t="t" r="r" b="b"/>
            <a:pathLst>
              <a:path w="2854325" h="6866508">
                <a:moveTo>
                  <a:pt x="2854325" y="8508"/>
                </a:moveTo>
                <a:lnTo>
                  <a:pt x="3061" y="8508"/>
                </a:lnTo>
                <a:lnTo>
                  <a:pt x="2470783" y="6866504"/>
                </a:lnTo>
                <a:lnTo>
                  <a:pt x="2854325" y="6866504"/>
                </a:lnTo>
                <a:lnTo>
                  <a:pt x="2854325" y="8508"/>
                </a:lnTo>
                <a:close/>
              </a:path>
            </a:pathLst>
          </a:custGeom>
          <a:solidFill>
            <a:srgbClr val="7B4A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898759" y="-8508"/>
            <a:ext cx="1290066" cy="6866508"/>
          </a:xfrm>
          <a:custGeom>
            <a:avLst/>
            <a:gdLst/>
            <a:ahLst/>
            <a:cxnLst/>
            <a:rect l="l" t="t" r="r" b="b"/>
            <a:pathLst>
              <a:path w="1290066" h="6866508">
                <a:moveTo>
                  <a:pt x="1290066" y="8508"/>
                </a:moveTo>
                <a:lnTo>
                  <a:pt x="1018419" y="8508"/>
                </a:lnTo>
                <a:lnTo>
                  <a:pt x="0" y="6866504"/>
                </a:lnTo>
                <a:lnTo>
                  <a:pt x="1290066" y="6866504"/>
                </a:lnTo>
                <a:lnTo>
                  <a:pt x="1290066" y="8508"/>
                </a:lnTo>
                <a:close/>
              </a:path>
            </a:pathLst>
          </a:custGeom>
          <a:solidFill>
            <a:srgbClr val="F6C6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939018" y="-8508"/>
            <a:ext cx="1249806" cy="6866508"/>
          </a:xfrm>
          <a:custGeom>
            <a:avLst/>
            <a:gdLst/>
            <a:ahLst/>
            <a:cxnLst/>
            <a:rect l="l" t="t" r="r" b="b"/>
            <a:pathLst>
              <a:path w="1249806" h="6866508">
                <a:moveTo>
                  <a:pt x="1249806" y="8508"/>
                </a:moveTo>
                <a:lnTo>
                  <a:pt x="1374" y="8508"/>
                </a:lnTo>
                <a:lnTo>
                  <a:pt x="1109344" y="6866504"/>
                </a:lnTo>
                <a:lnTo>
                  <a:pt x="1249806" y="6866504"/>
                </a:lnTo>
                <a:lnTo>
                  <a:pt x="1249806" y="8508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71709" y="3589909"/>
            <a:ext cx="1817116" cy="3268090"/>
          </a:xfrm>
          <a:custGeom>
            <a:avLst/>
            <a:gdLst/>
            <a:ahLst/>
            <a:cxnLst/>
            <a:rect l="l" t="t" r="r" b="b"/>
            <a:pathLst>
              <a:path w="1817116" h="3268090">
                <a:moveTo>
                  <a:pt x="1817116" y="0"/>
                </a:moveTo>
                <a:lnTo>
                  <a:pt x="0" y="3268089"/>
                </a:lnTo>
                <a:lnTo>
                  <a:pt x="1817116" y="3268089"/>
                </a:lnTo>
                <a:lnTo>
                  <a:pt x="1817116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7329" y="1478788"/>
            <a:ext cx="8596630" cy="1517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34683" y="5741733"/>
            <a:ext cx="1824863" cy="9641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013200"/>
            <a:ext cx="448729" cy="2844799"/>
          </a:xfrm>
          <a:custGeom>
            <a:avLst/>
            <a:gdLst/>
            <a:ahLst/>
            <a:cxnLst/>
            <a:rect l="l" t="t" r="r" b="b"/>
            <a:pathLst>
              <a:path w="448729" h="2844799">
                <a:moveTo>
                  <a:pt x="0" y="0"/>
                </a:moveTo>
                <a:lnTo>
                  <a:pt x="0" y="2844798"/>
                </a:lnTo>
                <a:lnTo>
                  <a:pt x="448728" y="2844798"/>
                </a:lnTo>
                <a:lnTo>
                  <a:pt x="0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47052" y="267804"/>
            <a:ext cx="1338326" cy="109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56310" y="341817"/>
            <a:ext cx="5263490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0" dirty="0" smtClean="0">
                <a:solidFill>
                  <a:srgbClr val="2A1F03"/>
                </a:solidFill>
                <a:latin typeface="Times New Roman"/>
                <a:cs typeface="Times New Roman"/>
              </a:rPr>
              <a:t>FREIGHT</a:t>
            </a:r>
            <a:r>
              <a:rPr sz="3200" spc="242" dirty="0" smtClean="0">
                <a:solidFill>
                  <a:srgbClr val="2A1F03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solidFill>
                  <a:srgbClr val="2A1F03"/>
                </a:solidFill>
                <a:latin typeface="Times New Roman"/>
                <a:cs typeface="Times New Roman"/>
              </a:rPr>
              <a:t>FORW</a:t>
            </a:r>
            <a:r>
              <a:rPr sz="3200" spc="-14" dirty="0" smtClean="0">
                <a:solidFill>
                  <a:srgbClr val="2A1F03"/>
                </a:solidFill>
                <a:latin typeface="Times New Roman"/>
                <a:cs typeface="Times New Roman"/>
              </a:rPr>
              <a:t>A</a:t>
            </a:r>
            <a:r>
              <a:rPr sz="3200" spc="0" dirty="0" smtClean="0">
                <a:solidFill>
                  <a:srgbClr val="2A1F03"/>
                </a:solidFill>
                <a:latin typeface="Times New Roman"/>
                <a:cs typeface="Times New Roman"/>
              </a:rPr>
              <a:t>RDING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6310" y="829624"/>
            <a:ext cx="730614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spc="14" dirty="0" smtClean="0">
                <a:latin typeface="Times New Roman"/>
                <a:cs typeface="Times New Roman"/>
              </a:rPr>
              <a:t>S</a:t>
            </a:r>
            <a:r>
              <a:rPr sz="3200" spc="0" dirty="0" smtClean="0">
                <a:latin typeface="Times New Roman"/>
                <a:cs typeface="Times New Roman"/>
              </a:rPr>
              <a:t>ea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0648" y="829624"/>
            <a:ext cx="1364264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04"/>
              </a:lnSpc>
              <a:spcBef>
                <a:spcPts val="170"/>
              </a:spcBef>
            </a:pPr>
            <a:r>
              <a:rPr sz="3200" dirty="0" smtClean="0">
                <a:latin typeface="Times New Roman"/>
                <a:cs typeface="Times New Roman"/>
              </a:rPr>
              <a:t>F</a:t>
            </a:r>
            <a:r>
              <a:rPr sz="3200" spc="9" dirty="0" smtClean="0">
                <a:latin typeface="Times New Roman"/>
                <a:cs typeface="Times New Roman"/>
              </a:rPr>
              <a:t>r</a:t>
            </a:r>
            <a:r>
              <a:rPr sz="3200" spc="0" dirty="0" smtClean="0">
                <a:latin typeface="Times New Roman"/>
                <a:cs typeface="Times New Roman"/>
              </a:rPr>
              <a:t>e</a:t>
            </a:r>
            <a:r>
              <a:rPr sz="3200" spc="14" dirty="0" smtClean="0">
                <a:latin typeface="Times New Roman"/>
                <a:cs typeface="Times New Roman"/>
              </a:rPr>
              <a:t>i</a:t>
            </a:r>
            <a:r>
              <a:rPr sz="3200" spc="0" dirty="0" smtClean="0">
                <a:latin typeface="Times New Roman"/>
                <a:cs typeface="Times New Roman"/>
              </a:rPr>
              <a:t>ght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7327" y="3220033"/>
            <a:ext cx="9048703" cy="358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0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188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206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166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184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spc="158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th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17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key</a:t>
            </a:r>
            <a:r>
              <a:rPr sz="1800" spc="182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ts</a:t>
            </a:r>
            <a:r>
              <a:rPr sz="1800" spc="217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155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mul</a:t>
            </a:r>
            <a:r>
              <a:rPr sz="1800" spc="-9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im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od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lang="en-US" sz="1800" spc="0" dirty="0" smtClean="0">
                <a:solidFill>
                  <a:srgbClr val="404040"/>
                </a:solidFill>
                <a:latin typeface="Arial"/>
                <a:cs typeface="Arial"/>
              </a:rPr>
              <a:t> transportation service. In order to offer the best service possible, we have a dedicated Ocean freight department specializing in FCL/ LCL, Project cargo and different types of cargoes on a global scale.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77328" y="4039945"/>
            <a:ext cx="8847671" cy="25431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8" algn="just">
              <a:lnSpc>
                <a:spcPct val="100041"/>
              </a:lnSpc>
              <a:spcBef>
                <a:spcPts val="1086"/>
              </a:spcBef>
            </a:pP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25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exi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ty</a:t>
            </a:r>
            <a:r>
              <a:rPr sz="1800" spc="6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an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27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ran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48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f O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cea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5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re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ht</a:t>
            </a:r>
            <a:r>
              <a:rPr sz="1800" spc="53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ervices</a:t>
            </a:r>
            <a:r>
              <a:rPr sz="1800" spc="66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-24" dirty="0" smtClean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ered</a:t>
            </a:r>
            <a:r>
              <a:rPr sz="1800" spc="52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1800" spc="13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35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Lo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gi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78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pr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v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es</a:t>
            </a:r>
            <a:r>
              <a:rPr sz="1800" spc="7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25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ust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er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ical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ves</a:t>
            </a:r>
            <a:r>
              <a:rPr sz="1800" spc="22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1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th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-69" dirty="0" smtClean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1800" spc="12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mo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re</a:t>
            </a:r>
            <a:r>
              <a:rPr sz="1800" spc="6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costly</a:t>
            </a:r>
            <a:r>
              <a:rPr sz="1800" spc="3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25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spc="12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trans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tio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. 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w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rl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wide</a:t>
            </a:r>
            <a:r>
              <a:rPr sz="1800" spc="2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lo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ist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cs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ervices</a:t>
            </a:r>
            <a:r>
              <a:rPr sz="1800" spc="26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over</a:t>
            </a:r>
            <a:r>
              <a:rPr sz="1800" spc="16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no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24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1800" spc="25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pm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3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om</a:t>
            </a:r>
            <a:r>
              <a:rPr sz="1800" spc="22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rt-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-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or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1800" spc="1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ut</a:t>
            </a:r>
            <a:r>
              <a:rPr sz="1800" spc="26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25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800" spc="2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co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pl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te</a:t>
            </a:r>
            <a:r>
              <a:rPr sz="1800" spc="28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r-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-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do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or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su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pply</a:t>
            </a:r>
            <a:r>
              <a:rPr sz="1800" spc="27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n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-9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-9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n.</a:t>
            </a:r>
            <a:endParaRPr sz="1800" dirty="0">
              <a:latin typeface="Arial"/>
              <a:cs typeface="Arial"/>
            </a:endParaRPr>
          </a:p>
          <a:p>
            <a:pPr marL="12700" algn="just">
              <a:lnSpc>
                <a:spcPct val="95825"/>
              </a:lnSpc>
              <a:spcBef>
                <a:spcPts val="997"/>
              </a:spcBef>
            </a:pP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v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er</a:t>
            </a:r>
            <a:r>
              <a:rPr sz="1800" spc="174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he</a:t>
            </a:r>
            <a:r>
              <a:rPr sz="1800" spc="165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ye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ars,</a:t>
            </a:r>
            <a:r>
              <a:rPr sz="1800" spc="19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ast</a:t>
            </a:r>
            <a:r>
              <a:rPr sz="1800" spc="186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Lo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225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ost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red</a:t>
            </a:r>
            <a:r>
              <a:rPr sz="1800" spc="21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tro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1800" spc="202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usin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224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re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io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nship</a:t>
            </a:r>
            <a:r>
              <a:rPr sz="1800" spc="24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wi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sz="1800" spc="177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16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ajor</a:t>
            </a:r>
            <a:r>
              <a:rPr sz="1800" spc="195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inte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rna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on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al</a:t>
            </a:r>
            <a:r>
              <a:rPr sz="1800" spc="25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lang="en-US" sz="1800" spc="4" dirty="0" smtClean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eg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na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103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8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carri</a:t>
            </a:r>
            <a:r>
              <a:rPr sz="1800" spc="-9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9370949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25308" y="3681349"/>
            <a:ext cx="4763516" cy="3176650"/>
          </a:xfrm>
          <a:custGeom>
            <a:avLst/>
            <a:gdLst/>
            <a:ahLst/>
            <a:cxnLst/>
            <a:rect l="l" t="t" r="r" b="b"/>
            <a:pathLst>
              <a:path w="4763516" h="3176650">
                <a:moveTo>
                  <a:pt x="4763516" y="0"/>
                </a:moveTo>
                <a:lnTo>
                  <a:pt x="4" y="3176647"/>
                </a:lnTo>
              </a:path>
              <a:path w="4763516" h="3176650">
                <a:moveTo>
                  <a:pt x="4" y="3176647"/>
                </a:moveTo>
                <a:lnTo>
                  <a:pt x="4763516" y="1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81465" y="-8508"/>
            <a:ext cx="3007359" cy="6866508"/>
          </a:xfrm>
          <a:custGeom>
            <a:avLst/>
            <a:gdLst/>
            <a:ahLst/>
            <a:cxnLst/>
            <a:rect l="l" t="t" r="r" b="b"/>
            <a:pathLst>
              <a:path w="3007359" h="6866508">
                <a:moveTo>
                  <a:pt x="3007359" y="8508"/>
                </a:moveTo>
                <a:lnTo>
                  <a:pt x="2043054" y="8508"/>
                </a:lnTo>
                <a:lnTo>
                  <a:pt x="1" y="6866504"/>
                </a:lnTo>
                <a:lnTo>
                  <a:pt x="3007359" y="6866504"/>
                </a:lnTo>
                <a:lnTo>
                  <a:pt x="3007359" y="8508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603486" y="-8508"/>
            <a:ext cx="2588514" cy="6866508"/>
          </a:xfrm>
          <a:custGeom>
            <a:avLst/>
            <a:gdLst/>
            <a:ahLst/>
            <a:cxnLst/>
            <a:rect l="l" t="t" r="r" b="b"/>
            <a:pathLst>
              <a:path w="2588514" h="6866508">
                <a:moveTo>
                  <a:pt x="2588514" y="8508"/>
                </a:moveTo>
                <a:lnTo>
                  <a:pt x="1498" y="8508"/>
                </a:lnTo>
                <a:lnTo>
                  <a:pt x="1209420" y="6866504"/>
                </a:lnTo>
                <a:lnTo>
                  <a:pt x="2588514" y="6866504"/>
                </a:lnTo>
                <a:lnTo>
                  <a:pt x="2588514" y="8508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32291" y="3048000"/>
            <a:ext cx="3259708" cy="3809999"/>
          </a:xfrm>
          <a:custGeom>
            <a:avLst/>
            <a:gdLst/>
            <a:ahLst/>
            <a:cxnLst/>
            <a:rect l="l" t="t" r="r" b="b"/>
            <a:pathLst>
              <a:path w="3259708" h="3809999">
                <a:moveTo>
                  <a:pt x="3259708" y="0"/>
                </a:moveTo>
                <a:lnTo>
                  <a:pt x="1" y="3809997"/>
                </a:lnTo>
                <a:lnTo>
                  <a:pt x="3259708" y="3809997"/>
                </a:lnTo>
                <a:lnTo>
                  <a:pt x="3259708" y="0"/>
                </a:lnTo>
                <a:close/>
              </a:path>
            </a:pathLst>
          </a:custGeom>
          <a:solidFill>
            <a:srgbClr val="A463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34500" y="-8508"/>
            <a:ext cx="2854325" cy="6866508"/>
          </a:xfrm>
          <a:custGeom>
            <a:avLst/>
            <a:gdLst/>
            <a:ahLst/>
            <a:cxnLst/>
            <a:rect l="l" t="t" r="r" b="b"/>
            <a:pathLst>
              <a:path w="2854325" h="6866508">
                <a:moveTo>
                  <a:pt x="2854325" y="8508"/>
                </a:moveTo>
                <a:lnTo>
                  <a:pt x="3061" y="8508"/>
                </a:lnTo>
                <a:lnTo>
                  <a:pt x="2470783" y="6866504"/>
                </a:lnTo>
                <a:lnTo>
                  <a:pt x="2854325" y="6866504"/>
                </a:lnTo>
                <a:lnTo>
                  <a:pt x="2854325" y="8508"/>
                </a:lnTo>
                <a:close/>
              </a:path>
            </a:pathLst>
          </a:custGeom>
          <a:solidFill>
            <a:srgbClr val="7B4A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898759" y="-8508"/>
            <a:ext cx="1290066" cy="6866508"/>
          </a:xfrm>
          <a:custGeom>
            <a:avLst/>
            <a:gdLst/>
            <a:ahLst/>
            <a:cxnLst/>
            <a:rect l="l" t="t" r="r" b="b"/>
            <a:pathLst>
              <a:path w="1290066" h="6866508">
                <a:moveTo>
                  <a:pt x="1290066" y="8508"/>
                </a:moveTo>
                <a:lnTo>
                  <a:pt x="1018419" y="8508"/>
                </a:lnTo>
                <a:lnTo>
                  <a:pt x="0" y="6866504"/>
                </a:lnTo>
                <a:lnTo>
                  <a:pt x="1290066" y="6866504"/>
                </a:lnTo>
                <a:lnTo>
                  <a:pt x="1290066" y="8508"/>
                </a:lnTo>
                <a:close/>
              </a:path>
            </a:pathLst>
          </a:custGeom>
          <a:solidFill>
            <a:srgbClr val="F6C6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939018" y="-8508"/>
            <a:ext cx="1249806" cy="6866508"/>
          </a:xfrm>
          <a:custGeom>
            <a:avLst/>
            <a:gdLst/>
            <a:ahLst/>
            <a:cxnLst/>
            <a:rect l="l" t="t" r="r" b="b"/>
            <a:pathLst>
              <a:path w="1249806" h="6866508">
                <a:moveTo>
                  <a:pt x="1249806" y="8508"/>
                </a:moveTo>
                <a:lnTo>
                  <a:pt x="1374" y="8508"/>
                </a:lnTo>
                <a:lnTo>
                  <a:pt x="1109344" y="6866504"/>
                </a:lnTo>
                <a:lnTo>
                  <a:pt x="1249806" y="6866504"/>
                </a:lnTo>
                <a:lnTo>
                  <a:pt x="1249806" y="8508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71709" y="3589909"/>
            <a:ext cx="1817116" cy="3268090"/>
          </a:xfrm>
          <a:custGeom>
            <a:avLst/>
            <a:gdLst/>
            <a:ahLst/>
            <a:cxnLst/>
            <a:rect l="l" t="t" r="r" b="b"/>
            <a:pathLst>
              <a:path w="1817116" h="3268090">
                <a:moveTo>
                  <a:pt x="1817116" y="0"/>
                </a:moveTo>
                <a:lnTo>
                  <a:pt x="0" y="3268089"/>
                </a:lnTo>
                <a:lnTo>
                  <a:pt x="1817116" y="3268089"/>
                </a:lnTo>
                <a:lnTo>
                  <a:pt x="1817116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75782" y="5989939"/>
            <a:ext cx="1710055" cy="825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1852" y="1478788"/>
            <a:ext cx="8357870" cy="1503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013200"/>
            <a:ext cx="448729" cy="2844799"/>
          </a:xfrm>
          <a:custGeom>
            <a:avLst/>
            <a:gdLst/>
            <a:ahLst/>
            <a:cxnLst/>
            <a:rect l="l" t="t" r="r" b="b"/>
            <a:pathLst>
              <a:path w="448729" h="2844799">
                <a:moveTo>
                  <a:pt x="0" y="0"/>
                </a:moveTo>
                <a:lnTo>
                  <a:pt x="0" y="2844798"/>
                </a:lnTo>
                <a:lnTo>
                  <a:pt x="448728" y="2844798"/>
                </a:lnTo>
                <a:lnTo>
                  <a:pt x="0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25030" y="397370"/>
            <a:ext cx="1745996" cy="8242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56310" y="705283"/>
            <a:ext cx="667187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dirty="0" smtClean="0">
                <a:latin typeface="Times New Roman"/>
                <a:cs typeface="Times New Roman"/>
              </a:rPr>
              <a:t>A</a:t>
            </a:r>
            <a:r>
              <a:rPr sz="3600" spc="14" dirty="0" smtClean="0">
                <a:latin typeface="Times New Roman"/>
                <a:cs typeface="Times New Roman"/>
              </a:rPr>
              <a:t>i</a:t>
            </a:r>
            <a:r>
              <a:rPr sz="3600" spc="0" dirty="0" smtClean="0">
                <a:latin typeface="Times New Roman"/>
                <a:cs typeface="Times New Roman"/>
              </a:rPr>
              <a:t>r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4945" y="705283"/>
            <a:ext cx="1526732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9" dirty="0" smtClean="0">
                <a:latin typeface="Times New Roman"/>
                <a:cs typeface="Times New Roman"/>
              </a:rPr>
              <a:t>F</a:t>
            </a:r>
            <a:r>
              <a:rPr sz="3600" spc="0" dirty="0" smtClean="0">
                <a:latin typeface="Times New Roman"/>
                <a:cs typeface="Times New Roman"/>
              </a:rPr>
              <a:t>r</a:t>
            </a:r>
            <a:r>
              <a:rPr sz="3600" spc="14" dirty="0" smtClean="0">
                <a:latin typeface="Times New Roman"/>
                <a:cs typeface="Times New Roman"/>
              </a:rPr>
              <a:t>e</a:t>
            </a:r>
            <a:r>
              <a:rPr sz="3600" spc="0" dirty="0" smtClean="0">
                <a:latin typeface="Times New Roman"/>
                <a:cs typeface="Times New Roman"/>
              </a:rPr>
              <a:t>ig</a:t>
            </a:r>
            <a:r>
              <a:rPr sz="3600" spc="-9" dirty="0" smtClean="0">
                <a:latin typeface="Times New Roman"/>
                <a:cs typeface="Times New Roman"/>
              </a:rPr>
              <a:t>h</a:t>
            </a:r>
            <a:r>
              <a:rPr sz="3600" spc="0" dirty="0" smtClean="0">
                <a:latin typeface="Times New Roman"/>
                <a:cs typeface="Times New Roman"/>
              </a:rPr>
              <a:t>t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4269" y="3219697"/>
            <a:ext cx="8468845" cy="17527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133" algn="just">
              <a:lnSpc>
                <a:spcPts val="1950"/>
              </a:lnSpc>
              <a:spcBef>
                <a:spcPts val="97"/>
              </a:spcBef>
            </a:pPr>
            <a:r>
              <a:rPr lang="en-US" sz="1800" spc="-20" dirty="0" smtClean="0">
                <a:solidFill>
                  <a:srgbClr val="404040"/>
                </a:solidFill>
                <a:latin typeface="Arial"/>
                <a:cs typeface="Arial"/>
              </a:rPr>
              <a:t>Air Shipments are time sensitive so we are closely working with leading airlines to provide first class services to our clients .</a:t>
            </a:r>
          </a:p>
          <a:p>
            <a:pPr marL="12700" marR="7133" algn="just">
              <a:lnSpc>
                <a:spcPts val="1950"/>
              </a:lnSpc>
              <a:spcBef>
                <a:spcPts val="97"/>
              </a:spcBef>
            </a:pPr>
            <a:r>
              <a:rPr sz="1800" spc="-20" dirty="0" smtClean="0">
                <a:solidFill>
                  <a:srgbClr val="404040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7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k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94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86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86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get</a:t>
            </a:r>
            <a:r>
              <a:rPr sz="1800" spc="74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yo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ur</a:t>
            </a:r>
            <a:r>
              <a:rPr sz="1800" spc="86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12" dirty="0" smtClean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argo/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177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1800" spc="74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86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estin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on</a:t>
            </a:r>
            <a:r>
              <a:rPr sz="1800" spc="149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75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800" spc="79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12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1800" spc="13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io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104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spc="73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93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an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9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72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ow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lang="en-US" sz="1800" spc="0" dirty="0" smtClean="0">
                <a:solidFill>
                  <a:srgbClr val="404040"/>
                </a:solidFill>
                <a:latin typeface="Arial"/>
                <a:cs typeface="Arial"/>
              </a:rPr>
              <a:t> 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po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1800" spc="83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1800" spc="67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0" dirty="0" smtClean="0">
                <a:solidFill>
                  <a:srgbClr val="404040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3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vide</a:t>
            </a:r>
            <a:r>
              <a:rPr sz="1800" spc="7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co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te</a:t>
            </a:r>
            <a:r>
              <a:rPr sz="1800" spc="112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ma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io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126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ega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1800" spc="125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47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sta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64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spc="38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38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co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sig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men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ts</a:t>
            </a:r>
            <a:r>
              <a:rPr sz="1800" spc="159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22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tr</a:t>
            </a:r>
            <a:r>
              <a:rPr sz="1800" spc="-9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sit.</a:t>
            </a:r>
            <a:endParaRPr sz="1800" dirty="0">
              <a:latin typeface="Arial"/>
              <a:cs typeface="Arial"/>
            </a:endParaRPr>
          </a:p>
          <a:p>
            <a:pPr marL="12700" algn="just">
              <a:lnSpc>
                <a:spcPct val="100041"/>
              </a:lnSpc>
              <a:spcBef>
                <a:spcPts val="1086"/>
              </a:spcBef>
            </a:pPr>
            <a:r>
              <a:rPr sz="1800" spc="-20" dirty="0" smtClean="0">
                <a:solidFill>
                  <a:srgbClr val="404040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386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ro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rly </a:t>
            </a:r>
            <a:r>
              <a:rPr sz="1800" spc="45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plan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 an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d </a:t>
            </a:r>
            <a:r>
              <a:rPr sz="1800" spc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exec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te </a:t>
            </a:r>
            <a:r>
              <a:rPr sz="1800" spc="38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w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ole  pr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ced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ur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s </a:t>
            </a:r>
            <a:r>
              <a:rPr sz="1800" spc="74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spc="387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ov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ng </a:t>
            </a:r>
            <a:r>
              <a:rPr sz="1800" spc="28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th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 </a:t>
            </a:r>
            <a:r>
              <a:rPr sz="1800" spc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fr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ig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ht </a:t>
            </a:r>
            <a:r>
              <a:rPr sz="1800" spc="2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fr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m </a:t>
            </a:r>
            <a:r>
              <a:rPr sz="1800" spc="15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one 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est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nat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on </a:t>
            </a:r>
            <a:r>
              <a:rPr sz="1800" spc="59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19" dirty="0" smtClean="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an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800" spc="-65" dirty="0" smtClean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1800" spc="25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31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aci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ate</a:t>
            </a:r>
            <a:r>
              <a:rPr sz="1800" spc="34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37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ovement,</a:t>
            </a:r>
            <a:r>
              <a:rPr sz="1800" spc="34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we</a:t>
            </a:r>
            <a:r>
              <a:rPr sz="1800" spc="15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are</a:t>
            </a:r>
            <a:r>
              <a:rPr sz="1800" spc="33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eq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uip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pe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37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wi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sz="1800" spc="39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26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th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45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12" dirty="0" smtClean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es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ary</a:t>
            </a:r>
            <a:r>
              <a:rPr sz="1800" spc="35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5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1800" spc="43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. A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art</a:t>
            </a:r>
            <a:r>
              <a:rPr sz="1800" spc="39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fr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sz="1800" spc="392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is,</a:t>
            </a:r>
            <a:r>
              <a:rPr sz="1800" spc="394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we</a:t>
            </a:r>
            <a:r>
              <a:rPr sz="1800" spc="347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ave</a:t>
            </a:r>
            <a:r>
              <a:rPr sz="1800" spc="387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all</a:t>
            </a:r>
            <a:r>
              <a:rPr sz="1800" spc="37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he</a:t>
            </a:r>
            <a:r>
              <a:rPr sz="1800" spc="383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es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enti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l </a:t>
            </a:r>
            <a:r>
              <a:rPr sz="1800" spc="29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ocum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s </a:t>
            </a:r>
            <a:r>
              <a:rPr sz="1800" spc="48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364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nsure 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sm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oo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h </a:t>
            </a:r>
            <a:r>
              <a:rPr sz="1800" spc="1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an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379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as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le </a:t>
            </a:r>
            <a:r>
              <a:rPr sz="1800" spc="7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fr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392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ex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ort custom cle</a:t>
            </a:r>
            <a:r>
              <a:rPr sz="1800" spc="-9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an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ce.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9370949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25308" y="3681349"/>
            <a:ext cx="4763516" cy="3176650"/>
          </a:xfrm>
          <a:custGeom>
            <a:avLst/>
            <a:gdLst/>
            <a:ahLst/>
            <a:cxnLst/>
            <a:rect l="l" t="t" r="r" b="b"/>
            <a:pathLst>
              <a:path w="4763516" h="3176650">
                <a:moveTo>
                  <a:pt x="4763516" y="0"/>
                </a:moveTo>
                <a:lnTo>
                  <a:pt x="4" y="3176647"/>
                </a:lnTo>
              </a:path>
              <a:path w="4763516" h="3176650">
                <a:moveTo>
                  <a:pt x="4" y="3176647"/>
                </a:moveTo>
                <a:lnTo>
                  <a:pt x="4763516" y="1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81465" y="-8508"/>
            <a:ext cx="3007359" cy="6866508"/>
          </a:xfrm>
          <a:custGeom>
            <a:avLst/>
            <a:gdLst/>
            <a:ahLst/>
            <a:cxnLst/>
            <a:rect l="l" t="t" r="r" b="b"/>
            <a:pathLst>
              <a:path w="3007359" h="6866508">
                <a:moveTo>
                  <a:pt x="3007359" y="8508"/>
                </a:moveTo>
                <a:lnTo>
                  <a:pt x="2043054" y="8508"/>
                </a:lnTo>
                <a:lnTo>
                  <a:pt x="1" y="6866504"/>
                </a:lnTo>
                <a:lnTo>
                  <a:pt x="3007359" y="6866504"/>
                </a:lnTo>
                <a:lnTo>
                  <a:pt x="3007359" y="8508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603486" y="-8508"/>
            <a:ext cx="2588514" cy="6866508"/>
          </a:xfrm>
          <a:custGeom>
            <a:avLst/>
            <a:gdLst/>
            <a:ahLst/>
            <a:cxnLst/>
            <a:rect l="l" t="t" r="r" b="b"/>
            <a:pathLst>
              <a:path w="2588514" h="6866508">
                <a:moveTo>
                  <a:pt x="2588514" y="8508"/>
                </a:moveTo>
                <a:lnTo>
                  <a:pt x="1498" y="8508"/>
                </a:lnTo>
                <a:lnTo>
                  <a:pt x="1209420" y="6866504"/>
                </a:lnTo>
                <a:lnTo>
                  <a:pt x="2588514" y="6866504"/>
                </a:lnTo>
                <a:lnTo>
                  <a:pt x="2588514" y="8508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32291" y="3048000"/>
            <a:ext cx="3259708" cy="3809999"/>
          </a:xfrm>
          <a:custGeom>
            <a:avLst/>
            <a:gdLst/>
            <a:ahLst/>
            <a:cxnLst/>
            <a:rect l="l" t="t" r="r" b="b"/>
            <a:pathLst>
              <a:path w="3259708" h="3809999">
                <a:moveTo>
                  <a:pt x="3259708" y="0"/>
                </a:moveTo>
                <a:lnTo>
                  <a:pt x="1" y="3809997"/>
                </a:lnTo>
                <a:lnTo>
                  <a:pt x="3259708" y="3809997"/>
                </a:lnTo>
                <a:lnTo>
                  <a:pt x="3259708" y="0"/>
                </a:lnTo>
                <a:close/>
              </a:path>
            </a:pathLst>
          </a:custGeom>
          <a:solidFill>
            <a:srgbClr val="A463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34500" y="-8508"/>
            <a:ext cx="2854325" cy="6866508"/>
          </a:xfrm>
          <a:custGeom>
            <a:avLst/>
            <a:gdLst/>
            <a:ahLst/>
            <a:cxnLst/>
            <a:rect l="l" t="t" r="r" b="b"/>
            <a:pathLst>
              <a:path w="2854325" h="6866508">
                <a:moveTo>
                  <a:pt x="2854325" y="8508"/>
                </a:moveTo>
                <a:lnTo>
                  <a:pt x="3061" y="8508"/>
                </a:lnTo>
                <a:lnTo>
                  <a:pt x="2470783" y="6866504"/>
                </a:lnTo>
                <a:lnTo>
                  <a:pt x="2854325" y="6866504"/>
                </a:lnTo>
                <a:lnTo>
                  <a:pt x="2854325" y="8508"/>
                </a:lnTo>
                <a:close/>
              </a:path>
            </a:pathLst>
          </a:custGeom>
          <a:solidFill>
            <a:srgbClr val="7B4A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898759" y="-8508"/>
            <a:ext cx="1290066" cy="6866508"/>
          </a:xfrm>
          <a:custGeom>
            <a:avLst/>
            <a:gdLst/>
            <a:ahLst/>
            <a:cxnLst/>
            <a:rect l="l" t="t" r="r" b="b"/>
            <a:pathLst>
              <a:path w="1290066" h="6866508">
                <a:moveTo>
                  <a:pt x="1290066" y="8508"/>
                </a:moveTo>
                <a:lnTo>
                  <a:pt x="1018419" y="8508"/>
                </a:lnTo>
                <a:lnTo>
                  <a:pt x="0" y="6866504"/>
                </a:lnTo>
                <a:lnTo>
                  <a:pt x="1290066" y="6866504"/>
                </a:lnTo>
                <a:lnTo>
                  <a:pt x="1290066" y="8508"/>
                </a:lnTo>
                <a:close/>
              </a:path>
            </a:pathLst>
          </a:custGeom>
          <a:solidFill>
            <a:srgbClr val="F6C6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939018" y="-8508"/>
            <a:ext cx="1249806" cy="6866508"/>
          </a:xfrm>
          <a:custGeom>
            <a:avLst/>
            <a:gdLst/>
            <a:ahLst/>
            <a:cxnLst/>
            <a:rect l="l" t="t" r="r" b="b"/>
            <a:pathLst>
              <a:path w="1249806" h="6866508">
                <a:moveTo>
                  <a:pt x="1249806" y="8508"/>
                </a:moveTo>
                <a:lnTo>
                  <a:pt x="1374" y="8508"/>
                </a:lnTo>
                <a:lnTo>
                  <a:pt x="1109344" y="6866504"/>
                </a:lnTo>
                <a:lnTo>
                  <a:pt x="1249806" y="6866504"/>
                </a:lnTo>
                <a:lnTo>
                  <a:pt x="1249806" y="8508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71709" y="3589909"/>
            <a:ext cx="1817116" cy="3268090"/>
          </a:xfrm>
          <a:custGeom>
            <a:avLst/>
            <a:gdLst/>
            <a:ahLst/>
            <a:cxnLst/>
            <a:rect l="l" t="t" r="r" b="b"/>
            <a:pathLst>
              <a:path w="1817116" h="3268090">
                <a:moveTo>
                  <a:pt x="1817116" y="0"/>
                </a:moveTo>
                <a:lnTo>
                  <a:pt x="0" y="3268089"/>
                </a:lnTo>
                <a:lnTo>
                  <a:pt x="1817116" y="3268089"/>
                </a:lnTo>
                <a:lnTo>
                  <a:pt x="1817116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7329" y="1603502"/>
            <a:ext cx="8537575" cy="1429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013200"/>
            <a:ext cx="448729" cy="2844799"/>
          </a:xfrm>
          <a:custGeom>
            <a:avLst/>
            <a:gdLst/>
            <a:ahLst/>
            <a:cxnLst/>
            <a:rect l="l" t="t" r="r" b="b"/>
            <a:pathLst>
              <a:path w="448729" h="2844799">
                <a:moveTo>
                  <a:pt x="0" y="0"/>
                </a:moveTo>
                <a:lnTo>
                  <a:pt x="0" y="2844798"/>
                </a:lnTo>
                <a:lnTo>
                  <a:pt x="448728" y="2844798"/>
                </a:lnTo>
                <a:lnTo>
                  <a:pt x="0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51093" y="5708840"/>
            <a:ext cx="1428495" cy="1149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56310" y="705283"/>
            <a:ext cx="206309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0" dirty="0" smtClean="0">
                <a:solidFill>
                  <a:srgbClr val="2A1F03"/>
                </a:solidFill>
                <a:latin typeface="Times New Roman"/>
                <a:cs typeface="Times New Roman"/>
              </a:rPr>
              <a:t>CUSTOM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71800" y="705283"/>
            <a:ext cx="3148635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0" dirty="0" smtClean="0">
                <a:solidFill>
                  <a:srgbClr val="2A1F03"/>
                </a:solidFill>
                <a:latin typeface="Times New Roman"/>
                <a:cs typeface="Times New Roman"/>
              </a:rPr>
              <a:t>CLEARANCE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6310" y="3104315"/>
            <a:ext cx="178265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0"/>
              </a:lnSpc>
              <a:spcBef>
                <a:spcPts val="97"/>
              </a:spcBef>
            </a:pPr>
            <a:endParaRPr sz="18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67934" y="3400764"/>
            <a:ext cx="8467227" cy="1626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873" algn="just">
              <a:lnSpc>
                <a:spcPts val="1950"/>
              </a:lnSpc>
              <a:spcBef>
                <a:spcPts val="97"/>
              </a:spcBef>
            </a:pPr>
            <a:r>
              <a:rPr lang="en-US" sz="1800" spc="-4" dirty="0" smtClean="0">
                <a:solidFill>
                  <a:srgbClr val="404040"/>
                </a:solidFill>
                <a:latin typeface="Arial"/>
                <a:cs typeface="Arial"/>
              </a:rPr>
              <a:t>Fast logistics has its own clearance license in Arabia and we are operating in all Saudi Egypt all the major 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po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rts.</a:t>
            </a:r>
            <a:r>
              <a:rPr sz="1800" spc="366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Having</a:t>
            </a:r>
            <a:r>
              <a:rPr sz="1800" spc="353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va</a:t>
            </a:r>
            <a:r>
              <a:rPr sz="1800" spc="12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36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12" dirty="0" smtClean="0">
                <a:solidFill>
                  <a:srgbClr val="404040"/>
                </a:solidFill>
                <a:latin typeface="Arial"/>
                <a:cs typeface="Arial"/>
              </a:rPr>
              <a:t>x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pe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ie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1800" spc="379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spc="367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mo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re</a:t>
            </a:r>
            <a:r>
              <a:rPr sz="1800" spc="36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369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0</a:t>
            </a:r>
            <a:r>
              <a:rPr sz="1800" spc="354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rs</a:t>
            </a:r>
            <a:r>
              <a:rPr sz="1800" spc="364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352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ea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an</a:t>
            </a:r>
            <a:r>
              <a:rPr sz="1800" spc="12" dirty="0" smtClean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1800" spc="375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st</a:t>
            </a:r>
            <a:r>
              <a:rPr sz="1800" spc="37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ist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cs</a:t>
            </a:r>
            <a:r>
              <a:rPr sz="1800" spc="373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j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ys</a:t>
            </a:r>
            <a:r>
              <a:rPr sz="1800" spc="37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363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b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lang="en-US" sz="1800" spc="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ac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ount</a:t>
            </a:r>
            <a:r>
              <a:rPr sz="1800" spc="64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f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isf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ie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48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lie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ts</a:t>
            </a:r>
            <a:r>
              <a:rPr sz="1800" spc="48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across</a:t>
            </a:r>
            <a:r>
              <a:rPr sz="1800" spc="43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800" spc="15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Kin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1800" spc="63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Our</a:t>
            </a:r>
            <a:r>
              <a:rPr sz="1800" spc="2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ra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nce</a:t>
            </a:r>
            <a:r>
              <a:rPr sz="1800" spc="64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12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1800" spc="24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7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ac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k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ed</a:t>
            </a:r>
            <a:r>
              <a:rPr sz="1800" spc="55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ofe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ss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al</a:t>
            </a:r>
            <a:r>
              <a:rPr sz="1800" spc="89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st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-29" dirty="0" smtClean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spc="14" dirty="0" smtClean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. </a:t>
            </a:r>
            <a:r>
              <a:rPr sz="1800" spc="-20" dirty="0" smtClean="0">
                <a:solidFill>
                  <a:srgbClr val="404040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336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ave</a:t>
            </a:r>
            <a:r>
              <a:rPr sz="1800" spc="354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cat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ed </a:t>
            </a:r>
            <a:r>
              <a:rPr sz="1800" spc="6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tr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ilers</a:t>
            </a:r>
            <a:r>
              <a:rPr sz="1800" spc="377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1800" spc="359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tr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ck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378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ow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367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1800" spc="342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ast</a:t>
            </a:r>
            <a:r>
              <a:rPr sz="1800" spc="356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Lo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s  wh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ic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sz="1800" spc="326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allow</a:t>
            </a:r>
            <a:r>
              <a:rPr sz="1800" spc="37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342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1800" spc="339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del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iv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er</a:t>
            </a:r>
            <a:r>
              <a:rPr sz="1800" spc="374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bet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er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ervices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ex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b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ty</a:t>
            </a:r>
            <a:r>
              <a:rPr sz="1800" spc="2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n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ov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ng</a:t>
            </a:r>
            <a:r>
              <a:rPr sz="1800" spc="24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he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12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pm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nt</a:t>
            </a:r>
            <a:r>
              <a:rPr sz="1800" spc="24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ac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or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1800" spc="13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9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-20" dirty="0" smtClean="0">
                <a:solidFill>
                  <a:srgbClr val="404040"/>
                </a:solidFill>
                <a:latin typeface="Arial"/>
                <a:cs typeface="Arial"/>
              </a:rPr>
              <a:t>’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6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ve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nie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12" dirty="0" smtClean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e.</a:t>
            </a:r>
            <a:r>
              <a:rPr sz="1800" spc="1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0" dirty="0" smtClean="0">
                <a:solidFill>
                  <a:srgbClr val="404040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13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-24" dirty="0" smtClean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er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free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-20" dirty="0" smtClean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fl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1800" spc="84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im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37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1800" spc="2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14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8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ho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rs,</a:t>
            </a:r>
            <a:r>
              <a:rPr sz="1800" spc="4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we</a:t>
            </a:r>
            <a:r>
              <a:rPr sz="1800" spc="28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li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v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42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th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1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12" dirty="0" smtClean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nt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iner</a:t>
            </a:r>
            <a:r>
              <a:rPr sz="1800" spc="9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1800" spc="39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wi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sz="1800" spc="27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carri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44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&amp;</a:t>
            </a:r>
            <a:r>
              <a:rPr sz="1800" spc="7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29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ba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ck</a:t>
            </a:r>
            <a:r>
              <a:rPr sz="1800" spc="4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mpty</a:t>
            </a:r>
            <a:r>
              <a:rPr sz="1800" spc="58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co</a:t>
            </a:r>
            <a:r>
              <a:rPr sz="1800" spc="-9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 o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62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1800" spc="14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2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done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9370949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25308" y="3681349"/>
            <a:ext cx="4763516" cy="3176650"/>
          </a:xfrm>
          <a:custGeom>
            <a:avLst/>
            <a:gdLst/>
            <a:ahLst/>
            <a:cxnLst/>
            <a:rect l="l" t="t" r="r" b="b"/>
            <a:pathLst>
              <a:path w="4763516" h="3176650">
                <a:moveTo>
                  <a:pt x="4763516" y="0"/>
                </a:moveTo>
                <a:lnTo>
                  <a:pt x="4" y="3176647"/>
                </a:lnTo>
              </a:path>
              <a:path w="4763516" h="3176650">
                <a:moveTo>
                  <a:pt x="4" y="3176647"/>
                </a:moveTo>
                <a:lnTo>
                  <a:pt x="4763516" y="1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81465" y="-8508"/>
            <a:ext cx="3007359" cy="6866508"/>
          </a:xfrm>
          <a:custGeom>
            <a:avLst/>
            <a:gdLst/>
            <a:ahLst/>
            <a:cxnLst/>
            <a:rect l="l" t="t" r="r" b="b"/>
            <a:pathLst>
              <a:path w="3007359" h="6866508">
                <a:moveTo>
                  <a:pt x="3007359" y="8508"/>
                </a:moveTo>
                <a:lnTo>
                  <a:pt x="2043054" y="8508"/>
                </a:lnTo>
                <a:lnTo>
                  <a:pt x="1" y="6866504"/>
                </a:lnTo>
                <a:lnTo>
                  <a:pt x="3007359" y="6866504"/>
                </a:lnTo>
                <a:lnTo>
                  <a:pt x="3007359" y="8508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03486" y="-8508"/>
            <a:ext cx="2588514" cy="6866508"/>
          </a:xfrm>
          <a:custGeom>
            <a:avLst/>
            <a:gdLst/>
            <a:ahLst/>
            <a:cxnLst/>
            <a:rect l="l" t="t" r="r" b="b"/>
            <a:pathLst>
              <a:path w="2588514" h="6866508">
                <a:moveTo>
                  <a:pt x="2588514" y="8508"/>
                </a:moveTo>
                <a:lnTo>
                  <a:pt x="1498" y="8508"/>
                </a:lnTo>
                <a:lnTo>
                  <a:pt x="1209420" y="6866504"/>
                </a:lnTo>
                <a:lnTo>
                  <a:pt x="2588514" y="6866504"/>
                </a:lnTo>
                <a:lnTo>
                  <a:pt x="2588514" y="8508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32291" y="3048000"/>
            <a:ext cx="3259708" cy="3809999"/>
          </a:xfrm>
          <a:custGeom>
            <a:avLst/>
            <a:gdLst/>
            <a:ahLst/>
            <a:cxnLst/>
            <a:rect l="l" t="t" r="r" b="b"/>
            <a:pathLst>
              <a:path w="3259708" h="3809999">
                <a:moveTo>
                  <a:pt x="3259708" y="0"/>
                </a:moveTo>
                <a:lnTo>
                  <a:pt x="1" y="3809997"/>
                </a:lnTo>
                <a:lnTo>
                  <a:pt x="3259708" y="3809997"/>
                </a:lnTo>
                <a:lnTo>
                  <a:pt x="3259708" y="0"/>
                </a:lnTo>
                <a:close/>
              </a:path>
            </a:pathLst>
          </a:custGeom>
          <a:solidFill>
            <a:srgbClr val="A463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34500" y="-8508"/>
            <a:ext cx="2854325" cy="6866508"/>
          </a:xfrm>
          <a:custGeom>
            <a:avLst/>
            <a:gdLst/>
            <a:ahLst/>
            <a:cxnLst/>
            <a:rect l="l" t="t" r="r" b="b"/>
            <a:pathLst>
              <a:path w="2854325" h="6866508">
                <a:moveTo>
                  <a:pt x="2854325" y="8508"/>
                </a:moveTo>
                <a:lnTo>
                  <a:pt x="3061" y="8508"/>
                </a:lnTo>
                <a:lnTo>
                  <a:pt x="2470783" y="6866504"/>
                </a:lnTo>
                <a:lnTo>
                  <a:pt x="2854325" y="6866504"/>
                </a:lnTo>
                <a:lnTo>
                  <a:pt x="2854325" y="8508"/>
                </a:lnTo>
                <a:close/>
              </a:path>
            </a:pathLst>
          </a:custGeom>
          <a:solidFill>
            <a:srgbClr val="7B4A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98759" y="-8508"/>
            <a:ext cx="1290066" cy="6866508"/>
          </a:xfrm>
          <a:custGeom>
            <a:avLst/>
            <a:gdLst/>
            <a:ahLst/>
            <a:cxnLst/>
            <a:rect l="l" t="t" r="r" b="b"/>
            <a:pathLst>
              <a:path w="1290066" h="6866508">
                <a:moveTo>
                  <a:pt x="1290066" y="8508"/>
                </a:moveTo>
                <a:lnTo>
                  <a:pt x="1018419" y="8508"/>
                </a:lnTo>
                <a:lnTo>
                  <a:pt x="0" y="6866504"/>
                </a:lnTo>
                <a:lnTo>
                  <a:pt x="1290066" y="6866504"/>
                </a:lnTo>
                <a:lnTo>
                  <a:pt x="1290066" y="8508"/>
                </a:lnTo>
                <a:close/>
              </a:path>
            </a:pathLst>
          </a:custGeom>
          <a:solidFill>
            <a:srgbClr val="F6C6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939018" y="-8508"/>
            <a:ext cx="1249806" cy="6866508"/>
          </a:xfrm>
          <a:custGeom>
            <a:avLst/>
            <a:gdLst/>
            <a:ahLst/>
            <a:cxnLst/>
            <a:rect l="l" t="t" r="r" b="b"/>
            <a:pathLst>
              <a:path w="1249806" h="6866508">
                <a:moveTo>
                  <a:pt x="1249806" y="8508"/>
                </a:moveTo>
                <a:lnTo>
                  <a:pt x="1374" y="8508"/>
                </a:lnTo>
                <a:lnTo>
                  <a:pt x="1109344" y="6866504"/>
                </a:lnTo>
                <a:lnTo>
                  <a:pt x="1249806" y="6866504"/>
                </a:lnTo>
                <a:lnTo>
                  <a:pt x="1249806" y="8508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71709" y="3589909"/>
            <a:ext cx="1817116" cy="3268090"/>
          </a:xfrm>
          <a:custGeom>
            <a:avLst/>
            <a:gdLst/>
            <a:ahLst/>
            <a:cxnLst/>
            <a:rect l="l" t="t" r="r" b="b"/>
            <a:pathLst>
              <a:path w="1817116" h="3268090">
                <a:moveTo>
                  <a:pt x="1817116" y="0"/>
                </a:moveTo>
                <a:lnTo>
                  <a:pt x="0" y="3268089"/>
                </a:lnTo>
                <a:lnTo>
                  <a:pt x="1817116" y="3268089"/>
                </a:lnTo>
                <a:lnTo>
                  <a:pt x="1817116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7329" y="1981962"/>
            <a:ext cx="8750007" cy="179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013200"/>
            <a:ext cx="448729" cy="2844799"/>
          </a:xfrm>
          <a:custGeom>
            <a:avLst/>
            <a:gdLst/>
            <a:ahLst/>
            <a:cxnLst/>
            <a:rect l="l" t="t" r="r" b="b"/>
            <a:pathLst>
              <a:path w="448729" h="2844799">
                <a:moveTo>
                  <a:pt x="0" y="0"/>
                </a:moveTo>
                <a:lnTo>
                  <a:pt x="0" y="2844798"/>
                </a:lnTo>
                <a:lnTo>
                  <a:pt x="448728" y="2844798"/>
                </a:lnTo>
                <a:lnTo>
                  <a:pt x="0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89220" y="5782863"/>
            <a:ext cx="1737614" cy="9824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56310" y="705283"/>
            <a:ext cx="412049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0" dirty="0" smtClean="0">
                <a:solidFill>
                  <a:srgbClr val="2A1F03"/>
                </a:solidFill>
                <a:latin typeface="Times New Roman"/>
                <a:cs typeface="Times New Roman"/>
              </a:rPr>
              <a:t>TRANSPORTATION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56310" y="4077008"/>
            <a:ext cx="8468845" cy="1077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0101" algn="just">
              <a:lnSpc>
                <a:spcPts val="1950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lang="en-US" sz="1800" spc="0" dirty="0" smtClean="0">
                <a:solidFill>
                  <a:srgbClr val="404040"/>
                </a:solidFill>
                <a:latin typeface="Arial"/>
                <a:cs typeface="Arial"/>
              </a:rPr>
              <a:t>ast logistics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ow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375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344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et</a:t>
            </a:r>
            <a:r>
              <a:rPr sz="1800" spc="37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spc="353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3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8</a:t>
            </a:r>
            <a:r>
              <a:rPr sz="1800" spc="355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tr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ilers</a:t>
            </a:r>
            <a:r>
              <a:rPr sz="1800" spc="392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1800" spc="369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8</a:t>
            </a:r>
            <a:r>
              <a:rPr sz="1800" spc="344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tr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ck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388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ex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800" spc="-12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udi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g </a:t>
            </a:r>
            <a:r>
              <a:rPr sz="1800" spc="1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ur</a:t>
            </a:r>
            <a:r>
              <a:rPr sz="1800" spc="356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tr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rs</a:t>
            </a:r>
            <a:r>
              <a:rPr sz="1800" spc="386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ee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364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de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ca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ted </a:t>
            </a:r>
            <a:r>
              <a:rPr sz="1800" spc="24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34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us</a:t>
            </a:r>
            <a:r>
              <a:rPr sz="1800" spc="9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-9" dirty="0" smtClean="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endParaRPr sz="1800" dirty="0">
              <a:latin typeface="Arial"/>
              <a:cs typeface="Arial"/>
            </a:endParaRPr>
          </a:p>
          <a:p>
            <a:pPr marL="12700" algn="just">
              <a:lnSpc>
                <a:spcPct val="100041"/>
              </a:lnSpc>
            </a:pP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cle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1800" spc="17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1800" spc="2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20" dirty="0" smtClean="0">
                <a:solidFill>
                  <a:srgbClr val="404040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ve</a:t>
            </a:r>
            <a:r>
              <a:rPr sz="1800" spc="34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igh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1800" spc="26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17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an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16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tr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18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rivers.</a:t>
            </a:r>
            <a:r>
              <a:rPr sz="1800" spc="3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1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ll</a:t>
            </a:r>
            <a:r>
              <a:rPr sz="1800" spc="14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fleet</a:t>
            </a:r>
            <a:r>
              <a:rPr sz="1800" spc="24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spc="18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trail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rs</a:t>
            </a:r>
            <a:r>
              <a:rPr sz="1800" spc="22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19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tr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k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s i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ve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ntory</a:t>
            </a:r>
            <a:r>
              <a:rPr sz="1800" spc="73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j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oys</a:t>
            </a:r>
            <a:r>
              <a:rPr sz="1800" spc="46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rd</a:t>
            </a:r>
            <a:r>
              <a:rPr sz="1800" spc="34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ar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1800" spc="35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an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1800" spc="7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ost</a:t>
            </a:r>
            <a:r>
              <a:rPr sz="1800" spc="38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spc="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he</a:t>
            </a:r>
            <a:r>
              <a:rPr sz="1800" spc="2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ers</a:t>
            </a:r>
            <a:r>
              <a:rPr sz="1800" spc="5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12" dirty="0" smtClean="0">
                <a:solidFill>
                  <a:srgbClr val="404040"/>
                </a:solidFill>
                <a:latin typeface="Arial"/>
                <a:cs typeface="Arial"/>
              </a:rPr>
              <a:t>v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25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6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0</a:t>
            </a:r>
            <a:r>
              <a:rPr sz="1800" spc="16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ho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urs</a:t>
            </a:r>
            <a:r>
              <a:rPr sz="1800" spc="42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f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hift</a:t>
            </a:r>
            <a:r>
              <a:rPr sz="1800" spc="34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1800" spc="38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12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order</a:t>
            </a:r>
            <a:r>
              <a:rPr sz="1800" spc="32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9" dirty="0" smtClean="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ure</a:t>
            </a:r>
            <a:r>
              <a:rPr sz="1800" spc="73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58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th</a:t>
            </a:r>
            <a:r>
              <a:rPr sz="1800" spc="8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er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147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we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v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62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ech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al</a:t>
            </a:r>
            <a:r>
              <a:rPr sz="1800" spc="13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works</a:t>
            </a:r>
            <a:r>
              <a:rPr sz="1800" spc="46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1800" spc="62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22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Du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-9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9370949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25308" y="3681349"/>
            <a:ext cx="4763516" cy="3176650"/>
          </a:xfrm>
          <a:custGeom>
            <a:avLst/>
            <a:gdLst/>
            <a:ahLst/>
            <a:cxnLst/>
            <a:rect l="l" t="t" r="r" b="b"/>
            <a:pathLst>
              <a:path w="4763516" h="3176650">
                <a:moveTo>
                  <a:pt x="4763516" y="0"/>
                </a:moveTo>
                <a:lnTo>
                  <a:pt x="4" y="3176647"/>
                </a:lnTo>
              </a:path>
              <a:path w="4763516" h="3176650">
                <a:moveTo>
                  <a:pt x="4" y="3176647"/>
                </a:moveTo>
                <a:lnTo>
                  <a:pt x="4763516" y="1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81465" y="-8508"/>
            <a:ext cx="3007359" cy="6866508"/>
          </a:xfrm>
          <a:custGeom>
            <a:avLst/>
            <a:gdLst/>
            <a:ahLst/>
            <a:cxnLst/>
            <a:rect l="l" t="t" r="r" b="b"/>
            <a:pathLst>
              <a:path w="3007359" h="6866508">
                <a:moveTo>
                  <a:pt x="3007359" y="8508"/>
                </a:moveTo>
                <a:lnTo>
                  <a:pt x="2043054" y="8508"/>
                </a:lnTo>
                <a:lnTo>
                  <a:pt x="1" y="6866504"/>
                </a:lnTo>
                <a:lnTo>
                  <a:pt x="3007359" y="6866504"/>
                </a:lnTo>
                <a:lnTo>
                  <a:pt x="3007359" y="8508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603486" y="-8508"/>
            <a:ext cx="2588514" cy="6866508"/>
          </a:xfrm>
          <a:custGeom>
            <a:avLst/>
            <a:gdLst/>
            <a:ahLst/>
            <a:cxnLst/>
            <a:rect l="l" t="t" r="r" b="b"/>
            <a:pathLst>
              <a:path w="2588514" h="6866508">
                <a:moveTo>
                  <a:pt x="2588514" y="8508"/>
                </a:moveTo>
                <a:lnTo>
                  <a:pt x="1498" y="8508"/>
                </a:lnTo>
                <a:lnTo>
                  <a:pt x="1209420" y="6866504"/>
                </a:lnTo>
                <a:lnTo>
                  <a:pt x="2588514" y="6866504"/>
                </a:lnTo>
                <a:lnTo>
                  <a:pt x="2588514" y="8508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32291" y="3048000"/>
            <a:ext cx="3259708" cy="3809999"/>
          </a:xfrm>
          <a:custGeom>
            <a:avLst/>
            <a:gdLst/>
            <a:ahLst/>
            <a:cxnLst/>
            <a:rect l="l" t="t" r="r" b="b"/>
            <a:pathLst>
              <a:path w="3259708" h="3809999">
                <a:moveTo>
                  <a:pt x="3259708" y="0"/>
                </a:moveTo>
                <a:lnTo>
                  <a:pt x="1" y="3809997"/>
                </a:lnTo>
                <a:lnTo>
                  <a:pt x="3259708" y="3809997"/>
                </a:lnTo>
                <a:lnTo>
                  <a:pt x="3259708" y="0"/>
                </a:lnTo>
                <a:close/>
              </a:path>
            </a:pathLst>
          </a:custGeom>
          <a:solidFill>
            <a:srgbClr val="A463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34500" y="-8508"/>
            <a:ext cx="2854325" cy="6866508"/>
          </a:xfrm>
          <a:custGeom>
            <a:avLst/>
            <a:gdLst/>
            <a:ahLst/>
            <a:cxnLst/>
            <a:rect l="l" t="t" r="r" b="b"/>
            <a:pathLst>
              <a:path w="2854325" h="6866508">
                <a:moveTo>
                  <a:pt x="2854325" y="8508"/>
                </a:moveTo>
                <a:lnTo>
                  <a:pt x="3061" y="8508"/>
                </a:lnTo>
                <a:lnTo>
                  <a:pt x="2470783" y="6866504"/>
                </a:lnTo>
                <a:lnTo>
                  <a:pt x="2854325" y="6866504"/>
                </a:lnTo>
                <a:lnTo>
                  <a:pt x="2854325" y="8508"/>
                </a:lnTo>
                <a:close/>
              </a:path>
            </a:pathLst>
          </a:custGeom>
          <a:solidFill>
            <a:srgbClr val="7B4A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898759" y="-8508"/>
            <a:ext cx="1290066" cy="6866508"/>
          </a:xfrm>
          <a:custGeom>
            <a:avLst/>
            <a:gdLst/>
            <a:ahLst/>
            <a:cxnLst/>
            <a:rect l="l" t="t" r="r" b="b"/>
            <a:pathLst>
              <a:path w="1290066" h="6866508">
                <a:moveTo>
                  <a:pt x="1290066" y="8508"/>
                </a:moveTo>
                <a:lnTo>
                  <a:pt x="1018419" y="8508"/>
                </a:lnTo>
                <a:lnTo>
                  <a:pt x="0" y="6866504"/>
                </a:lnTo>
                <a:lnTo>
                  <a:pt x="1290066" y="6866504"/>
                </a:lnTo>
                <a:lnTo>
                  <a:pt x="1290066" y="8508"/>
                </a:lnTo>
                <a:close/>
              </a:path>
            </a:pathLst>
          </a:custGeom>
          <a:solidFill>
            <a:srgbClr val="F6C6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939018" y="-8508"/>
            <a:ext cx="1249806" cy="6866508"/>
          </a:xfrm>
          <a:custGeom>
            <a:avLst/>
            <a:gdLst/>
            <a:ahLst/>
            <a:cxnLst/>
            <a:rect l="l" t="t" r="r" b="b"/>
            <a:pathLst>
              <a:path w="1249806" h="6866508">
                <a:moveTo>
                  <a:pt x="1249806" y="8508"/>
                </a:moveTo>
                <a:lnTo>
                  <a:pt x="1374" y="8508"/>
                </a:lnTo>
                <a:lnTo>
                  <a:pt x="1109344" y="6866504"/>
                </a:lnTo>
                <a:lnTo>
                  <a:pt x="1249806" y="6866504"/>
                </a:lnTo>
                <a:lnTo>
                  <a:pt x="1249806" y="8508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71709" y="3589909"/>
            <a:ext cx="1817116" cy="3268090"/>
          </a:xfrm>
          <a:custGeom>
            <a:avLst/>
            <a:gdLst/>
            <a:ahLst/>
            <a:cxnLst/>
            <a:rect l="l" t="t" r="r" b="b"/>
            <a:pathLst>
              <a:path w="1817116" h="3268090">
                <a:moveTo>
                  <a:pt x="1817116" y="0"/>
                </a:moveTo>
                <a:lnTo>
                  <a:pt x="0" y="3268089"/>
                </a:lnTo>
                <a:lnTo>
                  <a:pt x="1817116" y="3268089"/>
                </a:lnTo>
                <a:lnTo>
                  <a:pt x="1817116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3163" y="1526031"/>
            <a:ext cx="7131642" cy="15262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60641" y="1542541"/>
            <a:ext cx="2113406" cy="1509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68186" y="5865304"/>
            <a:ext cx="1620519" cy="1134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013200"/>
            <a:ext cx="448729" cy="2844799"/>
          </a:xfrm>
          <a:custGeom>
            <a:avLst/>
            <a:gdLst/>
            <a:ahLst/>
            <a:cxnLst/>
            <a:rect l="l" t="t" r="r" b="b"/>
            <a:pathLst>
              <a:path w="448729" h="2844799">
                <a:moveTo>
                  <a:pt x="0" y="0"/>
                </a:moveTo>
                <a:lnTo>
                  <a:pt x="0" y="2844798"/>
                </a:lnTo>
                <a:lnTo>
                  <a:pt x="448728" y="2844798"/>
                </a:lnTo>
                <a:lnTo>
                  <a:pt x="0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56310" y="705283"/>
            <a:ext cx="3162674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200" dirty="0" smtClean="0">
                <a:solidFill>
                  <a:srgbClr val="2A1F03"/>
                </a:solidFill>
                <a:latin typeface="Times New Roman"/>
                <a:cs typeface="Times New Roman"/>
              </a:rPr>
              <a:t>WAREHO</a:t>
            </a:r>
            <a:r>
              <a:rPr sz="3200" spc="9" dirty="0" smtClean="0">
                <a:solidFill>
                  <a:srgbClr val="2A1F03"/>
                </a:solidFill>
                <a:latin typeface="Times New Roman"/>
                <a:cs typeface="Times New Roman"/>
              </a:rPr>
              <a:t>U</a:t>
            </a:r>
            <a:r>
              <a:rPr sz="3200" spc="0" dirty="0" smtClean="0">
                <a:solidFill>
                  <a:srgbClr val="2A1F03"/>
                </a:solidFill>
                <a:latin typeface="Times New Roman"/>
                <a:cs typeface="Times New Roman"/>
              </a:rPr>
              <a:t>SING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58412" y="705283"/>
            <a:ext cx="384194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0" dirty="0" smtClean="0">
                <a:solidFill>
                  <a:srgbClr val="2A1F03"/>
                </a:solidFill>
                <a:latin typeface="Times New Roman"/>
                <a:cs typeface="Times New Roman"/>
              </a:rPr>
              <a:t>&amp;</a:t>
            </a:r>
            <a:r>
              <a:rPr lang="en-US" sz="3600" spc="0" dirty="0" smtClean="0">
                <a:solidFill>
                  <a:srgbClr val="2A1F03"/>
                </a:solidFill>
                <a:latin typeface="Times New Roman"/>
                <a:cs typeface="Times New Roman"/>
              </a:rPr>
              <a:t>  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85893" y="705283"/>
            <a:ext cx="2592551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  <a:spcBef>
                <a:spcPts val="190"/>
              </a:spcBef>
            </a:pPr>
            <a:r>
              <a:rPr sz="3600" spc="0" dirty="0" smtClean="0">
                <a:solidFill>
                  <a:srgbClr val="2A1F03"/>
                </a:solidFill>
                <a:latin typeface="Times New Roman"/>
                <a:cs typeface="Times New Roman"/>
              </a:rPr>
              <a:t>LOGISTICS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776" y="3250429"/>
            <a:ext cx="8006690" cy="215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0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st</a:t>
            </a:r>
            <a:r>
              <a:rPr sz="1800" spc="132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og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ist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cs</a:t>
            </a:r>
            <a:r>
              <a:rPr sz="1800" spc="162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116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q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ip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pe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17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wi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sz="1800" spc="122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rn</a:t>
            </a:r>
            <a:r>
              <a:rPr sz="1800" spc="157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ware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ho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si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1800" spc="198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cil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ties</a:t>
            </a:r>
            <a:r>
              <a:rPr sz="1800" spc="156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wi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sz="1800" spc="125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9" dirty="0" smtClean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ce</a:t>
            </a:r>
            <a:r>
              <a:rPr lang="en-US" sz="1800" spc="0" dirty="0" smtClean="0">
                <a:solidFill>
                  <a:srgbClr val="404040"/>
                </a:solidFill>
                <a:latin typeface="Arial"/>
                <a:cs typeface="Arial"/>
              </a:rPr>
              <a:t> of 6000 </a:t>
            </a:r>
            <a:r>
              <a:rPr lang="en-US" sz="1800" spc="0" dirty="0" err="1" smtClean="0">
                <a:solidFill>
                  <a:srgbClr val="404040"/>
                </a:solidFill>
                <a:latin typeface="Arial"/>
                <a:cs typeface="Arial"/>
              </a:rPr>
              <a:t>Sq.meter</a:t>
            </a:r>
            <a:r>
              <a:rPr lang="en-US" sz="1800" spc="0" dirty="0" smtClean="0">
                <a:solidFill>
                  <a:srgbClr val="404040"/>
                </a:solidFill>
                <a:latin typeface="Arial"/>
                <a:cs typeface="Arial"/>
              </a:rPr>
              <a:t>. 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34113" y="3755060"/>
            <a:ext cx="8467185" cy="2109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18" algn="just">
              <a:lnSpc>
                <a:spcPts val="1939"/>
              </a:lnSpc>
              <a:spcBef>
                <a:spcPts val="111"/>
              </a:spcBef>
            </a:pPr>
            <a:r>
              <a:rPr lang="en-US" sz="1800" spc="0" dirty="0" smtClean="0">
                <a:solidFill>
                  <a:srgbClr val="404040"/>
                </a:solidFill>
                <a:latin typeface="Arial"/>
                <a:cs typeface="Arial"/>
              </a:rPr>
              <a:t>We also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ac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q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53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th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1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12" dirty="0" smtClean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33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f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0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00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0</a:t>
            </a:r>
            <a:r>
              <a:rPr sz="1800" spc="42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q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1800" spc="2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eter</a:t>
            </a:r>
            <a:r>
              <a:rPr sz="1800" spc="19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ec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-84" dirty="0" smtClean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1800" spc="42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our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 f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aci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1800" spc="42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6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equ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pped</a:t>
            </a:r>
            <a:r>
              <a:rPr sz="1800" spc="53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wi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sz="1800" spc="16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st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ate</a:t>
            </a:r>
            <a:r>
              <a:rPr sz="1800" spc="29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f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rt</a:t>
            </a:r>
            <a:r>
              <a:rPr sz="1800" spc="5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tools</a:t>
            </a:r>
            <a:r>
              <a:rPr sz="1800" spc="26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-9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14" dirty="0" smtClean="0">
                <a:solidFill>
                  <a:srgbClr val="404040"/>
                </a:solidFill>
                <a:latin typeface="Arial"/>
                <a:cs typeface="Arial"/>
              </a:rPr>
              <a:t>k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 CCTV</a:t>
            </a:r>
            <a:r>
              <a:rPr sz="1800" spc="43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Ca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er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1800" spc="42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orkl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ft,</a:t>
            </a:r>
            <a:r>
              <a:rPr sz="1800" spc="52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ha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nd</a:t>
            </a:r>
            <a:r>
              <a:rPr sz="1800" spc="4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ra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ls,</a:t>
            </a:r>
            <a:r>
              <a:rPr sz="1800" spc="4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ra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1800" spc="44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uc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k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5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1800" spc="29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16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eces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ary</a:t>
            </a:r>
            <a:r>
              <a:rPr sz="1800" spc="83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q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pment</a:t>
            </a:r>
            <a:r>
              <a:rPr sz="1800" spc="78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eq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7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or</a:t>
            </a:r>
            <a:r>
              <a:rPr sz="1800" spc="1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mod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n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ge</a:t>
            </a:r>
            <a:r>
              <a:rPr sz="1800" spc="54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aci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-80" dirty="0" smtClean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1800" spc="19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2" dirty="0" smtClean="0">
                <a:solidFill>
                  <a:srgbClr val="404040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3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ca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29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han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68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1800" spc="39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ac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od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ate</a:t>
            </a:r>
            <a:r>
              <a:rPr sz="1800" spc="117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ny</a:t>
            </a:r>
            <a:r>
              <a:rPr sz="1800" spc="18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ize</a:t>
            </a:r>
            <a:r>
              <a:rPr sz="1800" spc="16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f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sh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me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nt</a:t>
            </a:r>
            <a:r>
              <a:rPr sz="1800" spc="73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rom</a:t>
            </a:r>
            <a:r>
              <a:rPr sz="1800" spc="25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son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al</a:t>
            </a:r>
            <a:r>
              <a:rPr sz="1800" spc="64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-16" dirty="0" smtClean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12" dirty="0" smtClean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ts</a:t>
            </a:r>
            <a:r>
              <a:rPr sz="1800" spc="4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1800" spc="9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arge ind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tr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al</a:t>
            </a:r>
            <a:r>
              <a:rPr sz="1800" spc="202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at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er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1800" spc="216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lud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ng</a:t>
            </a:r>
            <a:r>
              <a:rPr sz="1800" spc="215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ac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k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1800" spc="212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ra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ing,</a:t>
            </a:r>
            <a:r>
              <a:rPr sz="1800" spc="193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0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ruc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k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ing</a:t>
            </a:r>
            <a:r>
              <a:rPr sz="1800" spc="21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12" dirty="0" smtClean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22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an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16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war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eh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si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1800" spc="206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Our</a:t>
            </a:r>
            <a:r>
              <a:rPr sz="1800" spc="174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war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ho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800" spc="9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endParaRPr sz="1800" dirty="0">
              <a:latin typeface="Arial"/>
              <a:cs typeface="Arial"/>
            </a:endParaRPr>
          </a:p>
          <a:p>
            <a:pPr marL="12700" marR="111581" algn="just">
              <a:lnSpc>
                <a:spcPts val="1939"/>
              </a:lnSpc>
            </a:pP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im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1800" spc="68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2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fr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sz="1800" spc="53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080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0</a:t>
            </a:r>
            <a:r>
              <a:rPr sz="1800" spc="7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33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170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0</a:t>
            </a:r>
            <a:r>
              <a:rPr sz="1800" spc="7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hou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rs,</a:t>
            </a:r>
            <a:r>
              <a:rPr sz="1800" spc="76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bu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47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33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sp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cial</a:t>
            </a:r>
            <a:r>
              <a:rPr sz="1800" spc="73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cases</a:t>
            </a:r>
            <a:r>
              <a:rPr sz="1800" spc="5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29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22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gen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cy</a:t>
            </a:r>
            <a:r>
              <a:rPr sz="1800" spc="99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ou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53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sta</a:t>
            </a:r>
            <a:r>
              <a:rPr sz="1800" spc="-24" dirty="0" smtClean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spc="42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wi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23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38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vai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ab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le</a:t>
            </a:r>
            <a:r>
              <a:rPr sz="1800" spc="11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24/7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 marL="12700" algn="just">
              <a:lnSpc>
                <a:spcPts val="1939"/>
              </a:lnSpc>
              <a:spcBef>
                <a:spcPts val="1006"/>
              </a:spcBef>
            </a:pPr>
            <a:r>
              <a:rPr sz="1800" spc="-20" dirty="0" smtClean="0">
                <a:solidFill>
                  <a:srgbClr val="404040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ma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na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6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-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-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56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nv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ry</a:t>
            </a:r>
            <a:r>
              <a:rPr sz="1800" spc="82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pla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ni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1800" spc="63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an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19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ple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ish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nt</a:t>
            </a:r>
            <a:r>
              <a:rPr sz="1800" spc="106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ored</a:t>
            </a:r>
            <a:r>
              <a:rPr sz="1800" spc="56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 yo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ur</a:t>
            </a:r>
            <a:r>
              <a:rPr sz="1800" spc="19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eq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rem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en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sz="1800" spc="96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159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aking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ple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72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espons</a:t>
            </a:r>
            <a:r>
              <a:rPr sz="1800" spc="8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b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ty</a:t>
            </a:r>
            <a:r>
              <a:rPr sz="1800" spc="108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or</a:t>
            </a:r>
            <a:r>
              <a:rPr sz="1800" spc="2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yo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ur</a:t>
            </a:r>
            <a:r>
              <a:rPr sz="1800" spc="41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nv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ntor</a:t>
            </a:r>
            <a:r>
              <a:rPr sz="1800" spc="-80" dirty="0" smtClean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sz="1800" spc="6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we f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45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1800" spc="4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-24" dirty="0" smtClean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ci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ci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es</a:t>
            </a:r>
            <a:r>
              <a:rPr sz="1800" spc="94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hat</a:t>
            </a:r>
            <a:r>
              <a:rPr sz="1800" spc="45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ina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es</a:t>
            </a:r>
            <a:r>
              <a:rPr sz="1800" spc="84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un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12" dirty="0" smtClean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es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ary</a:t>
            </a:r>
            <a:r>
              <a:rPr sz="1800" spc="12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k h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1800" spc="102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an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62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b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q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u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ly</a:t>
            </a:r>
            <a:r>
              <a:rPr sz="1800" spc="156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re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es</a:t>
            </a:r>
            <a:r>
              <a:rPr sz="1800" spc="13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1800" spc="-8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800" spc="-4" dirty="0" smtClean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800" spc="75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800" spc="0" dirty="0" smtClean="0">
                <a:solidFill>
                  <a:srgbClr val="404040"/>
                </a:solidFill>
                <a:latin typeface="Arial"/>
                <a:cs typeface="Arial"/>
              </a:rPr>
              <a:t>ost.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370949" y="0"/>
            <a:ext cx="1219200" cy="6857999"/>
          </a:xfrm>
          <a:custGeom>
            <a:avLst/>
            <a:gdLst/>
            <a:ahLst/>
            <a:cxnLst/>
            <a:rect l="l" t="t" r="r" b="b"/>
            <a:pathLst>
              <a:path w="1219200" h="6857999">
                <a:moveTo>
                  <a:pt x="0" y="1"/>
                </a:moveTo>
                <a:lnTo>
                  <a:pt x="1219199" y="6857998"/>
                </a:lnTo>
              </a:path>
              <a:path w="1219200" h="6857999">
                <a:moveTo>
                  <a:pt x="1219199" y="6857998"/>
                </a:moveTo>
                <a:lnTo>
                  <a:pt x="0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25308" y="3681349"/>
            <a:ext cx="4763516" cy="3176650"/>
          </a:xfrm>
          <a:custGeom>
            <a:avLst/>
            <a:gdLst/>
            <a:ahLst/>
            <a:cxnLst/>
            <a:rect l="l" t="t" r="r" b="b"/>
            <a:pathLst>
              <a:path w="4763516" h="3176650">
                <a:moveTo>
                  <a:pt x="4763516" y="0"/>
                </a:moveTo>
                <a:lnTo>
                  <a:pt x="4" y="3176647"/>
                </a:lnTo>
              </a:path>
              <a:path w="4763516" h="3176650">
                <a:moveTo>
                  <a:pt x="4" y="3176647"/>
                </a:moveTo>
                <a:lnTo>
                  <a:pt x="4763516" y="1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81465" y="-8508"/>
            <a:ext cx="3007359" cy="6866508"/>
          </a:xfrm>
          <a:custGeom>
            <a:avLst/>
            <a:gdLst/>
            <a:ahLst/>
            <a:cxnLst/>
            <a:rect l="l" t="t" r="r" b="b"/>
            <a:pathLst>
              <a:path w="3007359" h="6866508">
                <a:moveTo>
                  <a:pt x="3007359" y="8508"/>
                </a:moveTo>
                <a:lnTo>
                  <a:pt x="2043054" y="8508"/>
                </a:lnTo>
                <a:lnTo>
                  <a:pt x="1" y="6866504"/>
                </a:lnTo>
                <a:lnTo>
                  <a:pt x="3007359" y="6866504"/>
                </a:lnTo>
                <a:lnTo>
                  <a:pt x="3007359" y="8508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03486" y="-8508"/>
            <a:ext cx="2588514" cy="6866508"/>
          </a:xfrm>
          <a:custGeom>
            <a:avLst/>
            <a:gdLst/>
            <a:ahLst/>
            <a:cxnLst/>
            <a:rect l="l" t="t" r="r" b="b"/>
            <a:pathLst>
              <a:path w="2588514" h="6866508">
                <a:moveTo>
                  <a:pt x="2588514" y="8508"/>
                </a:moveTo>
                <a:lnTo>
                  <a:pt x="1498" y="8508"/>
                </a:lnTo>
                <a:lnTo>
                  <a:pt x="1209420" y="6866504"/>
                </a:lnTo>
                <a:lnTo>
                  <a:pt x="2588514" y="6866504"/>
                </a:lnTo>
                <a:lnTo>
                  <a:pt x="2588514" y="8508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32291" y="3048000"/>
            <a:ext cx="3259708" cy="3809999"/>
          </a:xfrm>
          <a:custGeom>
            <a:avLst/>
            <a:gdLst/>
            <a:ahLst/>
            <a:cxnLst/>
            <a:rect l="l" t="t" r="r" b="b"/>
            <a:pathLst>
              <a:path w="3259708" h="3809999">
                <a:moveTo>
                  <a:pt x="3259708" y="0"/>
                </a:moveTo>
                <a:lnTo>
                  <a:pt x="1" y="3809997"/>
                </a:lnTo>
                <a:lnTo>
                  <a:pt x="3259708" y="3809997"/>
                </a:lnTo>
                <a:lnTo>
                  <a:pt x="3259708" y="0"/>
                </a:lnTo>
                <a:close/>
              </a:path>
            </a:pathLst>
          </a:custGeom>
          <a:solidFill>
            <a:srgbClr val="A463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34500" y="-8508"/>
            <a:ext cx="2854325" cy="6866508"/>
          </a:xfrm>
          <a:custGeom>
            <a:avLst/>
            <a:gdLst/>
            <a:ahLst/>
            <a:cxnLst/>
            <a:rect l="l" t="t" r="r" b="b"/>
            <a:pathLst>
              <a:path w="2854325" h="6866508">
                <a:moveTo>
                  <a:pt x="2854325" y="8508"/>
                </a:moveTo>
                <a:lnTo>
                  <a:pt x="3061" y="8508"/>
                </a:lnTo>
                <a:lnTo>
                  <a:pt x="2470783" y="6866504"/>
                </a:lnTo>
                <a:lnTo>
                  <a:pt x="2854325" y="6866504"/>
                </a:lnTo>
                <a:lnTo>
                  <a:pt x="2854325" y="8508"/>
                </a:lnTo>
                <a:close/>
              </a:path>
            </a:pathLst>
          </a:custGeom>
          <a:solidFill>
            <a:srgbClr val="7B4A3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898759" y="-8508"/>
            <a:ext cx="1290066" cy="6866508"/>
          </a:xfrm>
          <a:custGeom>
            <a:avLst/>
            <a:gdLst/>
            <a:ahLst/>
            <a:cxnLst/>
            <a:rect l="l" t="t" r="r" b="b"/>
            <a:pathLst>
              <a:path w="1290066" h="6866508">
                <a:moveTo>
                  <a:pt x="1290066" y="8508"/>
                </a:moveTo>
                <a:lnTo>
                  <a:pt x="1018419" y="8508"/>
                </a:lnTo>
                <a:lnTo>
                  <a:pt x="0" y="6866504"/>
                </a:lnTo>
                <a:lnTo>
                  <a:pt x="1290066" y="6866504"/>
                </a:lnTo>
                <a:lnTo>
                  <a:pt x="1290066" y="8508"/>
                </a:lnTo>
                <a:close/>
              </a:path>
            </a:pathLst>
          </a:custGeom>
          <a:solidFill>
            <a:srgbClr val="F6C6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939018" y="-8508"/>
            <a:ext cx="1249806" cy="6866508"/>
          </a:xfrm>
          <a:custGeom>
            <a:avLst/>
            <a:gdLst/>
            <a:ahLst/>
            <a:cxnLst/>
            <a:rect l="l" t="t" r="r" b="b"/>
            <a:pathLst>
              <a:path w="1249806" h="6866508">
                <a:moveTo>
                  <a:pt x="1249806" y="8508"/>
                </a:moveTo>
                <a:lnTo>
                  <a:pt x="1374" y="8508"/>
                </a:lnTo>
                <a:lnTo>
                  <a:pt x="1109344" y="6866504"/>
                </a:lnTo>
                <a:lnTo>
                  <a:pt x="1249806" y="6866504"/>
                </a:lnTo>
                <a:lnTo>
                  <a:pt x="1249806" y="8508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71709" y="3589909"/>
            <a:ext cx="1817116" cy="3268090"/>
          </a:xfrm>
          <a:custGeom>
            <a:avLst/>
            <a:gdLst/>
            <a:ahLst/>
            <a:cxnLst/>
            <a:rect l="l" t="t" r="r" b="b"/>
            <a:pathLst>
              <a:path w="1817116" h="3268090">
                <a:moveTo>
                  <a:pt x="1817116" y="0"/>
                </a:moveTo>
                <a:lnTo>
                  <a:pt x="0" y="3268089"/>
                </a:lnTo>
                <a:lnTo>
                  <a:pt x="1817116" y="3268089"/>
                </a:lnTo>
                <a:lnTo>
                  <a:pt x="1817116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6437" y="4473472"/>
            <a:ext cx="2771393" cy="2268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92045" y="583691"/>
            <a:ext cx="6814058" cy="38898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4013200"/>
            <a:ext cx="448729" cy="2844799"/>
          </a:xfrm>
          <a:custGeom>
            <a:avLst/>
            <a:gdLst/>
            <a:ahLst/>
            <a:cxnLst/>
            <a:rect l="l" t="t" r="r" b="b"/>
            <a:pathLst>
              <a:path w="448729" h="2844799">
                <a:moveTo>
                  <a:pt x="0" y="0"/>
                </a:moveTo>
                <a:lnTo>
                  <a:pt x="0" y="2844798"/>
                </a:lnTo>
                <a:lnTo>
                  <a:pt x="448728" y="2844798"/>
                </a:lnTo>
                <a:lnTo>
                  <a:pt x="0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C1F1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783</Words>
  <Application>Microsoft Office PowerPoint</Application>
  <PresentationFormat>Custom</PresentationFormat>
  <Paragraphs>52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fast</dc:creator>
  <cp:lastModifiedBy>fast</cp:lastModifiedBy>
  <cp:revision>7</cp:revision>
  <dcterms:modified xsi:type="dcterms:W3CDTF">2018-08-15T11:20:58Z</dcterms:modified>
</cp:coreProperties>
</file>